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9" r:id="rId3"/>
    <p:sldId id="300" r:id="rId4"/>
    <p:sldId id="260" r:id="rId5"/>
    <p:sldId id="261" r:id="rId6"/>
    <p:sldId id="289" r:id="rId7"/>
    <p:sldId id="301" r:id="rId8"/>
    <p:sldId id="302" r:id="rId9"/>
    <p:sldId id="303" r:id="rId10"/>
    <p:sldId id="312" r:id="rId11"/>
    <p:sldId id="313" r:id="rId12"/>
    <p:sldId id="314" r:id="rId13"/>
    <p:sldId id="315" r:id="rId14"/>
    <p:sldId id="316" r:id="rId15"/>
    <p:sldId id="287" r:id="rId16"/>
    <p:sldId id="320" r:id="rId17"/>
    <p:sldId id="262" r:id="rId18"/>
    <p:sldId id="263" r:id="rId19"/>
    <p:sldId id="317" r:id="rId20"/>
    <p:sldId id="264" r:id="rId21"/>
    <p:sldId id="290" r:id="rId22"/>
    <p:sldId id="291" r:id="rId23"/>
    <p:sldId id="292" r:id="rId24"/>
    <p:sldId id="304" r:id="rId25"/>
    <p:sldId id="307" r:id="rId26"/>
    <p:sldId id="295" r:id="rId27"/>
    <p:sldId id="296" r:id="rId28"/>
    <p:sldId id="266" r:id="rId29"/>
    <p:sldId id="267" r:id="rId30"/>
    <p:sldId id="268" r:id="rId31"/>
    <p:sldId id="308" r:id="rId32"/>
    <p:sldId id="269" r:id="rId33"/>
    <p:sldId id="309" r:id="rId34"/>
    <p:sldId id="273" r:id="rId35"/>
    <p:sldId id="297" r:id="rId36"/>
    <p:sldId id="275" r:id="rId37"/>
    <p:sldId id="276" r:id="rId38"/>
    <p:sldId id="280" r:id="rId39"/>
    <p:sldId id="281" r:id="rId40"/>
    <p:sldId id="299" r:id="rId41"/>
    <p:sldId id="310" r:id="rId42"/>
    <p:sldId id="284" r:id="rId43"/>
    <p:sldId id="318" r:id="rId44"/>
    <p:sldId id="319" r:id="rId45"/>
    <p:sldId id="293" r:id="rId46"/>
    <p:sldId id="294" r:id="rId47"/>
    <p:sldId id="298" r:id="rId48"/>
    <p:sldId id="311" r:id="rId49"/>
    <p:sldId id="285" r:id="rId50"/>
    <p:sldId id="286" r:id="rId51"/>
  </p:sldIdLst>
  <p:sldSz cx="10693400" cy="75565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>
        <p:scale>
          <a:sx n="100" d="100"/>
          <a:sy n="100" d="100"/>
        </p:scale>
        <p:origin x="-72" y="10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14727673832816E-3"/>
          <c:y val="1.9680925602751493E-2"/>
          <c:w val="0.65589520900252529"/>
          <c:h val="0.84670861684350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31"/>
          </c:dPt>
          <c:dPt>
            <c:idx val="3"/>
            <c:bubble3D val="0"/>
            <c:explosion val="19"/>
          </c:dPt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Без категорий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0.2</c:v>
                </c:pt>
                <c:pt idx="1">
                  <c:v>0.24</c:v>
                </c:pt>
                <c:pt idx="2">
                  <c:v>0.08</c:v>
                </c:pt>
                <c:pt idx="3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082598458350294"/>
          <c:y val="9.6564731734114631E-2"/>
          <c:w val="0.34229516217430472"/>
          <c:h val="0.76760300311298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681600"/>
        <c:axId val="122687488"/>
      </c:barChart>
      <c:catAx>
        <c:axId val="12268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687488"/>
        <c:crosses val="autoZero"/>
        <c:auto val="1"/>
        <c:lblAlgn val="ctr"/>
        <c:lblOffset val="100"/>
        <c:noMultiLvlLbl val="0"/>
      </c:catAx>
      <c:valAx>
        <c:axId val="12268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68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</c:v>
                </c:pt>
                <c:pt idx="1">
                  <c:v>84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3143296"/>
        <c:axId val="123144832"/>
        <c:axId val="0"/>
      </c:bar3DChart>
      <c:catAx>
        <c:axId val="12314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144832"/>
        <c:crosses val="autoZero"/>
        <c:auto val="1"/>
        <c:lblAlgn val="ctr"/>
        <c:lblOffset val="100"/>
        <c:noMultiLvlLbl val="0"/>
      </c:catAx>
      <c:valAx>
        <c:axId val="12314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14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258910695331263E-3"/>
          <c:y val="0"/>
          <c:w val="0.74235891963074974"/>
          <c:h val="0.84670861684350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8"/>
          <c:cat>
            <c:strRef>
              <c:f>Лист1!$A$2:$A$5</c:f>
              <c:strCache>
                <c:ptCount val="4"/>
                <c:pt idx="0">
                  <c:v>0-14</c:v>
                </c:pt>
                <c:pt idx="2">
                  <c:v>18-44</c:v>
                </c:pt>
                <c:pt idx="3">
                  <c:v>45 и старше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%">
                  <c:v>1.7999999999999999E-2</c:v>
                </c:pt>
                <c:pt idx="2" formatCode="0.00%">
                  <c:v>0.85399999999999998</c:v>
                </c:pt>
                <c:pt idx="3" formatCode="0.00%">
                  <c:v>0.127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689573881533181"/>
          <c:y val="0.15882551999571137"/>
          <c:w val="0.20775984288251834"/>
          <c:h val="0.321923798767373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1.125</c:v>
                </c:pt>
                <c:pt idx="1">
                  <c:v>1.1870000000000001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390208"/>
        <c:axId val="123392000"/>
      </c:barChart>
      <c:catAx>
        <c:axId val="1233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392000"/>
        <c:crosses val="autoZero"/>
        <c:auto val="1"/>
        <c:lblAlgn val="ctr"/>
        <c:lblOffset val="100"/>
        <c:noMultiLvlLbl val="0"/>
      </c:catAx>
      <c:valAx>
        <c:axId val="123392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39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18125587658072E-2"/>
          <c:y val="6.5172030126668945E-2"/>
          <c:w val="0.76866944885019961"/>
          <c:h val="0.71788371562250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Псориаз</c:v>
                </c:pt>
                <c:pt idx="1">
                  <c:v>Витилиго</c:v>
                </c:pt>
                <c:pt idx="2">
                  <c:v>Атопический дерматит</c:v>
                </c:pt>
                <c:pt idx="3">
                  <c:v>Экзема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159.6</c:v>
                </c:pt>
                <c:pt idx="1">
                  <c:v>60</c:v>
                </c:pt>
                <c:pt idx="2">
                  <c:v>43.5</c:v>
                </c:pt>
                <c:pt idx="3">
                  <c:v>24.1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Псориаз</c:v>
                </c:pt>
                <c:pt idx="1">
                  <c:v>Витилиго</c:v>
                </c:pt>
                <c:pt idx="2">
                  <c:v>Атопический дерматит</c:v>
                </c:pt>
                <c:pt idx="3">
                  <c:v>Экзема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163.69999999999999</c:v>
                </c:pt>
                <c:pt idx="1">
                  <c:v>67.099999999999994</c:v>
                </c:pt>
                <c:pt idx="2">
                  <c:v>48.5</c:v>
                </c:pt>
                <c:pt idx="3">
                  <c:v>25.1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Псориаз</c:v>
                </c:pt>
                <c:pt idx="1">
                  <c:v>Витилиго</c:v>
                </c:pt>
                <c:pt idx="2">
                  <c:v>Атопический дерматит</c:v>
                </c:pt>
                <c:pt idx="3">
                  <c:v>Экзема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15840"/>
        <c:axId val="122917632"/>
      </c:barChart>
      <c:catAx>
        <c:axId val="12291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22917632"/>
        <c:crosses val="autoZero"/>
        <c:auto val="1"/>
        <c:lblAlgn val="ctr"/>
        <c:lblOffset val="100"/>
        <c:noMultiLvlLbl val="0"/>
      </c:catAx>
      <c:valAx>
        <c:axId val="12291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9158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41379310344827E-2"/>
          <c:y val="3.875968992248062E-2"/>
          <c:w val="0.5888865508190787"/>
          <c:h val="0.91472868217054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Без категорий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0.35</c:v>
                </c:pt>
                <c:pt idx="1">
                  <c:v>0.05</c:v>
                </c:pt>
                <c:pt idx="2">
                  <c:v>2.5000000000000001E-2</c:v>
                </c:pt>
                <c:pt idx="3" formatCode="0%">
                  <c:v>0.57499999999999996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09430717712013"/>
          <c:y val="8.9348409937129947E-2"/>
          <c:w val="0.33065367906597881"/>
          <c:h val="0.76760300311298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39901</c:v>
                </c:pt>
                <c:pt idx="1">
                  <c:v>35294</c:v>
                </c:pt>
                <c:pt idx="2">
                  <c:v>39464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39901</c:v>
                </c:pt>
                <c:pt idx="1">
                  <c:v>35294</c:v>
                </c:pt>
                <c:pt idx="2">
                  <c:v>39464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3501440"/>
        <c:axId val="43502976"/>
        <c:axId val="0"/>
      </c:bar3DChart>
      <c:catAx>
        <c:axId val="4350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43502976"/>
        <c:crosses val="autoZero"/>
        <c:auto val="1"/>
        <c:lblAlgn val="ctr"/>
        <c:lblOffset val="100"/>
        <c:noMultiLvlLbl val="0"/>
      </c:catAx>
      <c:valAx>
        <c:axId val="435029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350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16532896481648E-2"/>
          <c:y val="6.6129249737653426E-2"/>
          <c:w val="0.85809399867380975"/>
          <c:h val="0.789506527886251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Лист1!$A$4:$A$5</c:f>
              <c:strCache>
                <c:ptCount val="1"/>
                <c:pt idx="0">
                  <c:v>Кожные заболевания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Лист1!$A$4:$A$5</c:f>
              <c:strCache>
                <c:ptCount val="1"/>
                <c:pt idx="0">
                  <c:v>Кожные заболевания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Лист1!$A$4:$A$5</c:f>
              <c:strCache>
                <c:ptCount val="1"/>
                <c:pt idx="0">
                  <c:v>Кожные заболевания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6020224"/>
        <c:axId val="35787136"/>
        <c:axId val="0"/>
      </c:bar3DChart>
      <c:catAx>
        <c:axId val="12602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787136"/>
        <c:crosses val="autoZero"/>
        <c:auto val="1"/>
        <c:lblAlgn val="ctr"/>
        <c:lblOffset val="100"/>
        <c:noMultiLvlLbl val="0"/>
      </c:catAx>
      <c:valAx>
        <c:axId val="3578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02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4913842291453E-2"/>
          <c:y val="5.3739838722815021E-2"/>
          <c:w val="0.91075955722925939"/>
          <c:h val="0.79946436425836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242.3</c:v>
                </c:pt>
                <c:pt idx="1">
                  <c:v>167.6</c:v>
                </c:pt>
                <c:pt idx="2">
                  <c:v>212.8</c:v>
                </c:pt>
                <c:pt idx="3">
                  <c:v>226.8</c:v>
                </c:pt>
                <c:pt idx="4">
                  <c:v>234</c:v>
                </c:pt>
                <c:pt idx="5">
                  <c:v>180</c:v>
                </c:pt>
                <c:pt idx="6">
                  <c:v>134.9</c:v>
                </c:pt>
                <c:pt idx="7">
                  <c:v>93.2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99104"/>
        <c:axId val="100312192"/>
      </c:barChart>
      <c:catAx>
        <c:axId val="9999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0312192"/>
        <c:crosses val="autoZero"/>
        <c:auto val="1"/>
        <c:lblAlgn val="ctr"/>
        <c:lblOffset val="100"/>
        <c:noMultiLvlLbl val="0"/>
      </c:catAx>
      <c:valAx>
        <c:axId val="10031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99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251782139066253E-2"/>
          <c:y val="8.380660770408889E-2"/>
          <c:w val="0.62394442478278311"/>
          <c:h val="0.916193392295911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6"/>
                <c:pt idx="0">
                  <c:v>Сифилис</c:v>
                </c:pt>
                <c:pt idx="1">
                  <c:v>Гонорея</c:v>
                </c:pt>
                <c:pt idx="2">
                  <c:v>Хламидиоз</c:v>
                </c:pt>
                <c:pt idx="3">
                  <c:v>Трихомониаз</c:v>
                </c:pt>
                <c:pt idx="4">
                  <c:v>Уреа и микоплазмоз</c:v>
                </c:pt>
                <c:pt idx="5">
                  <c:v>Гарднерелез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18.3</c:v>
                </c:pt>
                <c:pt idx="1">
                  <c:v>8.8000000000000007</c:v>
                </c:pt>
                <c:pt idx="2">
                  <c:v>14.9</c:v>
                </c:pt>
                <c:pt idx="3">
                  <c:v>8.5</c:v>
                </c:pt>
                <c:pt idx="4">
                  <c:v>13.8</c:v>
                </c:pt>
                <c:pt idx="5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738256622695149"/>
          <c:y val="0.14681556527525497"/>
          <c:w val="0.32617433773048504"/>
          <c:h val="0.505878143162146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229</c:v>
                </c:pt>
                <c:pt idx="1">
                  <c:v>153</c:v>
                </c:pt>
                <c:pt idx="2">
                  <c:v>114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85856"/>
        <c:axId val="100987648"/>
        <c:axId val="0"/>
      </c:bar3DChart>
      <c:catAx>
        <c:axId val="10098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987648"/>
        <c:crosses val="autoZero"/>
        <c:auto val="1"/>
        <c:lblAlgn val="ctr"/>
        <c:lblOffset val="100"/>
        <c:noMultiLvlLbl val="0"/>
      </c:catAx>
      <c:valAx>
        <c:axId val="10098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8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9.3000000000000007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2473472"/>
        <c:axId val="122479360"/>
        <c:axId val="122454464"/>
      </c:bar3DChart>
      <c:catAx>
        <c:axId val="1224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479360"/>
        <c:crosses val="autoZero"/>
        <c:auto val="1"/>
        <c:lblAlgn val="ctr"/>
        <c:lblOffset val="100"/>
        <c:noMultiLvlLbl val="0"/>
      </c:catAx>
      <c:valAx>
        <c:axId val="122479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2473472"/>
        <c:crosses val="autoZero"/>
        <c:crossBetween val="between"/>
      </c:valAx>
      <c:serAx>
        <c:axId val="122454464"/>
        <c:scaling>
          <c:orientation val="minMax"/>
        </c:scaling>
        <c:delete val="1"/>
        <c:axPos val="b"/>
        <c:majorTickMark val="out"/>
        <c:minorTickMark val="none"/>
        <c:tickLblPos val="nextTo"/>
        <c:crossAx val="12247936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cat>
            <c:strRef>
              <c:f>Лист1!$A$2:$A$5</c:f>
              <c:strCache>
                <c:ptCount val="4"/>
                <c:pt idx="0">
                  <c:v>Первичный сифилис</c:v>
                </c:pt>
                <c:pt idx="1">
                  <c:v>Вторичный сифилис</c:v>
                </c:pt>
                <c:pt idx="2">
                  <c:v>Ранниий скрытый</c:v>
                </c:pt>
                <c:pt idx="3">
                  <c:v>Врожденный сифилис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31.5</c:v>
                </c:pt>
                <c:pt idx="2">
                  <c:v>81.5</c:v>
                </c:pt>
                <c:pt idx="3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435720464759596"/>
          <c:y val="0.23539574575886743"/>
          <c:w val="0.33564279535240404"/>
          <c:h val="0.679321961902051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F19C8-65C1-4D61-885C-209A4FAB4D54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BDD711-AD33-4EE1-96A3-ABB04922C92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Общее количество врачей - 25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711C58-3908-4032-9F79-2225FDF31BC5}" type="parTrans" cxnId="{DF336DDE-BF0C-4731-808F-0EF578DCB595}">
      <dgm:prSet/>
      <dgm:spPr/>
      <dgm:t>
        <a:bodyPr/>
        <a:lstStyle/>
        <a:p>
          <a:endParaRPr lang="ru-RU"/>
        </a:p>
      </dgm:t>
    </dgm:pt>
    <dgm:pt modelId="{58DBE015-A92D-439D-9291-3699BD3156B5}" type="sibTrans" cxnId="{DF336DDE-BF0C-4731-808F-0EF578DCB595}">
      <dgm:prSet/>
      <dgm:spPr/>
      <dgm:t>
        <a:bodyPr/>
        <a:lstStyle/>
        <a:p>
          <a:endParaRPr lang="ru-RU"/>
        </a:p>
      </dgm:t>
    </dgm:pt>
    <dgm:pt modelId="{7AE06DF8-B3BC-470D-BBD3-F4BB9939A48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Государственный сектор –19 врачей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0310A-3694-4103-BBB6-D6D90A4AEA93}" type="parTrans" cxnId="{C40CEFAE-5492-4DA8-9018-5054229F1695}">
      <dgm:prSet/>
      <dgm:spPr/>
      <dgm:t>
        <a:bodyPr/>
        <a:lstStyle/>
        <a:p>
          <a:endParaRPr lang="ru-RU"/>
        </a:p>
      </dgm:t>
    </dgm:pt>
    <dgm:pt modelId="{441455CB-0F9F-49DA-8425-9B97CED9D812}" type="sibTrans" cxnId="{C40CEFAE-5492-4DA8-9018-5054229F1695}">
      <dgm:prSet/>
      <dgm:spPr/>
      <dgm:t>
        <a:bodyPr/>
        <a:lstStyle/>
        <a:p>
          <a:endParaRPr lang="ru-RU"/>
        </a:p>
      </dgm:t>
    </dgm:pt>
    <dgm:pt modelId="{3842F1C1-6632-4501-BE08-44C18A5E4E7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ПМСП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Дерматологические кабинеты при поликлиниках и ЦРБ- 7 врачей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DFCBB37-DCB3-4657-8E87-36D04BA60BFB}" type="parTrans" cxnId="{FDFF5D75-6347-41CE-A96A-164F32CED5F3}">
      <dgm:prSet/>
      <dgm:spPr/>
      <dgm:t>
        <a:bodyPr/>
        <a:lstStyle/>
        <a:p>
          <a:endParaRPr lang="ru-RU"/>
        </a:p>
      </dgm:t>
    </dgm:pt>
    <dgm:pt modelId="{46A0853A-8847-415B-9FB3-79484135E64A}" type="sibTrans" cxnId="{FDFF5D75-6347-41CE-A96A-164F32CED5F3}">
      <dgm:prSet/>
      <dgm:spPr/>
      <dgm:t>
        <a:bodyPr/>
        <a:lstStyle/>
        <a:p>
          <a:endParaRPr lang="ru-RU"/>
        </a:p>
      </dgm:t>
    </dgm:pt>
    <dgm:pt modelId="{D9FE8734-741C-4B96-A9E7-030A705DFC6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ОКВД-11 врачей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2BE4636-9A13-46D4-91F0-0B6E0D75CCE3}" type="parTrans" cxnId="{A696DABC-2174-480E-966B-6D3B31C2A95B}">
      <dgm:prSet/>
      <dgm:spPr/>
      <dgm:t>
        <a:bodyPr/>
        <a:lstStyle/>
        <a:p>
          <a:endParaRPr lang="ru-RU"/>
        </a:p>
      </dgm:t>
    </dgm:pt>
    <dgm:pt modelId="{FD1BB7DB-009D-49C5-92E3-9820E1592FD0}" type="sibTrans" cxnId="{A696DABC-2174-480E-966B-6D3B31C2A95B}">
      <dgm:prSet/>
      <dgm:spPr/>
      <dgm:t>
        <a:bodyPr/>
        <a:lstStyle/>
        <a:p>
          <a:endParaRPr lang="ru-RU"/>
        </a:p>
      </dgm:t>
    </dgm:pt>
    <dgm:pt modelId="{5F81DB78-1D44-4978-8B03-67CDD043F8AE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Частные учреждения – 6 врачей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98C0E2-36FF-4B3E-A7F1-B589CB3A9AF9}" type="parTrans" cxnId="{942EF2BE-62D1-4D73-B4D9-E6C91C47999E}">
      <dgm:prSet/>
      <dgm:spPr/>
      <dgm:t>
        <a:bodyPr/>
        <a:lstStyle/>
        <a:p>
          <a:endParaRPr lang="ru-RU"/>
        </a:p>
      </dgm:t>
    </dgm:pt>
    <dgm:pt modelId="{9A27D9E5-06A6-4FA8-A928-50C31BB333C5}" type="sibTrans" cxnId="{942EF2BE-62D1-4D73-B4D9-E6C91C47999E}">
      <dgm:prSet/>
      <dgm:spPr/>
      <dgm:t>
        <a:bodyPr/>
        <a:lstStyle/>
        <a:p>
          <a:endParaRPr lang="ru-RU"/>
        </a:p>
      </dgm:t>
    </dgm:pt>
    <dgm:pt modelId="{3559C61B-AFD2-49D4-97D4-97A3E08DFC4E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ТОО КВД «Дархан»-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врач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9746448-861D-4C9F-83A2-B734D071A48A}" type="parTrans" cxnId="{577524D6-9409-467A-AB7F-829EA3B3DB7E}">
      <dgm:prSet/>
      <dgm:spPr/>
      <dgm:t>
        <a:bodyPr/>
        <a:lstStyle/>
        <a:p>
          <a:endParaRPr lang="ru-RU"/>
        </a:p>
      </dgm:t>
    </dgm:pt>
    <dgm:pt modelId="{CE23E231-0498-41CD-81E7-97EBBC642729}" type="sibTrans" cxnId="{577524D6-9409-467A-AB7F-829EA3B3DB7E}">
      <dgm:prSet/>
      <dgm:spPr/>
      <dgm:t>
        <a:bodyPr/>
        <a:lstStyle/>
        <a:p>
          <a:endParaRPr lang="ru-RU"/>
        </a:p>
      </dgm:t>
    </dgm:pt>
    <dgm:pt modelId="{FB3F348C-9E87-45C6-A336-155169BBA70D}" type="pres">
      <dgm:prSet presAssocID="{1D0F19C8-65C1-4D61-885C-209A4FAB4D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7C763-657B-4A0E-9818-A0B4E8F2A6E7}" type="pres">
      <dgm:prSet presAssocID="{9ABDD711-AD33-4EE1-96A3-ABB04922C92F}" presName="root1" presStyleCnt="0"/>
      <dgm:spPr/>
    </dgm:pt>
    <dgm:pt modelId="{1B5CB7B2-696C-46A5-9942-3B3CC21B0196}" type="pres">
      <dgm:prSet presAssocID="{9ABDD711-AD33-4EE1-96A3-ABB04922C92F}" presName="LevelOneTextNode" presStyleLbl="node0" presStyleIdx="0" presStyleCnt="1" custScaleX="165716" custScaleY="292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F0E2F6-BAB9-4283-B8D7-B7CC2DEBB301}" type="pres">
      <dgm:prSet presAssocID="{9ABDD711-AD33-4EE1-96A3-ABB04922C92F}" presName="level2hierChild" presStyleCnt="0"/>
      <dgm:spPr/>
    </dgm:pt>
    <dgm:pt modelId="{4910F5CB-A410-418F-90B1-1EFD50457CCC}" type="pres">
      <dgm:prSet presAssocID="{4580310A-3694-4103-BBB6-D6D90A4AEA9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6D0D62E-A504-4AF5-8380-CD16A242A5C9}" type="pres">
      <dgm:prSet presAssocID="{4580310A-3694-4103-BBB6-D6D90A4AEA9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37337BF-8565-4FF1-B5E9-0D0427F85C6A}" type="pres">
      <dgm:prSet presAssocID="{7AE06DF8-B3BC-470D-BBD3-F4BB9939A48F}" presName="root2" presStyleCnt="0"/>
      <dgm:spPr/>
    </dgm:pt>
    <dgm:pt modelId="{0AAE25C1-B0A5-4C86-BB72-D84EEC2636F5}" type="pres">
      <dgm:prSet presAssocID="{7AE06DF8-B3BC-470D-BBD3-F4BB9939A48F}" presName="LevelTwoTextNode" presStyleLbl="node2" presStyleIdx="0" presStyleCnt="2" custScaleX="131405" custScaleY="179485" custLinFactNeighborX="-594" custLinFactNeighborY="7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3CF925-8C70-4E08-8E5B-05E741D10143}" type="pres">
      <dgm:prSet presAssocID="{7AE06DF8-B3BC-470D-BBD3-F4BB9939A48F}" presName="level3hierChild" presStyleCnt="0"/>
      <dgm:spPr/>
    </dgm:pt>
    <dgm:pt modelId="{1F7FE72D-DD50-4FB8-8D25-4BBA13881AC2}" type="pres">
      <dgm:prSet presAssocID="{EDFCBB37-DCB3-4657-8E87-36D04BA60BF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C2984060-98BF-4B81-A09C-78994A204851}" type="pres">
      <dgm:prSet presAssocID="{EDFCBB37-DCB3-4657-8E87-36D04BA60BF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14CCDA51-257A-4ADC-82F4-D14058FB8FD2}" type="pres">
      <dgm:prSet presAssocID="{3842F1C1-6632-4501-BE08-44C18A5E4E70}" presName="root2" presStyleCnt="0"/>
      <dgm:spPr/>
    </dgm:pt>
    <dgm:pt modelId="{07F4EC16-30E3-436C-8E6C-5CB746BA4045}" type="pres">
      <dgm:prSet presAssocID="{3842F1C1-6632-4501-BE08-44C18A5E4E70}" presName="LevelTwoTextNode" presStyleLbl="node3" presStyleIdx="0" presStyleCnt="3" custScaleX="185439" custScaleY="212512" custLinFactNeighborX="2941" custLinFactNeighborY="-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7C434-EBC4-4667-BBB5-0AB348929550}" type="pres">
      <dgm:prSet presAssocID="{3842F1C1-6632-4501-BE08-44C18A5E4E70}" presName="level3hierChild" presStyleCnt="0"/>
      <dgm:spPr/>
    </dgm:pt>
    <dgm:pt modelId="{0B5D770F-6223-4A66-9D45-D533C9477686}" type="pres">
      <dgm:prSet presAssocID="{22BE4636-9A13-46D4-91F0-0B6E0D75CCE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D68AB548-877F-42D5-850C-2397ED5E642B}" type="pres">
      <dgm:prSet presAssocID="{22BE4636-9A13-46D4-91F0-0B6E0D75CCE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541F270-244F-4F18-AAFA-6FD6D2491046}" type="pres">
      <dgm:prSet presAssocID="{D9FE8734-741C-4B96-A9E7-030A705DFC64}" presName="root2" presStyleCnt="0"/>
      <dgm:spPr/>
    </dgm:pt>
    <dgm:pt modelId="{3F363D45-58B6-40DE-BDB6-59864E08FFA6}" type="pres">
      <dgm:prSet presAssocID="{D9FE8734-741C-4B96-A9E7-030A705DFC64}" presName="LevelTwoTextNode" presStyleLbl="node3" presStyleIdx="1" presStyleCnt="3" custScaleX="163147" custScaleY="146519" custLinFactNeighborX="8580" custLinFactNeighborY="-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D843D-CB7F-4C8D-954E-0CEE5C6AB662}" type="pres">
      <dgm:prSet presAssocID="{D9FE8734-741C-4B96-A9E7-030A705DFC64}" presName="level3hierChild" presStyleCnt="0"/>
      <dgm:spPr/>
    </dgm:pt>
    <dgm:pt modelId="{5A3B10AD-27DD-4AEC-9008-2C9C909A1188}" type="pres">
      <dgm:prSet presAssocID="{49746448-861D-4C9F-83A2-B734D071A48A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5536BD4-A768-4AFA-BA1B-9A4C602B4705}" type="pres">
      <dgm:prSet presAssocID="{49746448-861D-4C9F-83A2-B734D071A48A}" presName="connTx" presStyleLbl="parChTrans1D3" presStyleIdx="2" presStyleCnt="3"/>
      <dgm:spPr/>
      <dgm:t>
        <a:bodyPr/>
        <a:lstStyle/>
        <a:p>
          <a:endParaRPr lang="ru-RU"/>
        </a:p>
      </dgm:t>
    </dgm:pt>
    <dgm:pt modelId="{2AA88A01-C770-497A-82C5-8EA1E2768CC4}" type="pres">
      <dgm:prSet presAssocID="{3559C61B-AFD2-49D4-97D4-97A3E08DFC4E}" presName="root2" presStyleCnt="0"/>
      <dgm:spPr/>
    </dgm:pt>
    <dgm:pt modelId="{220986C8-C983-4E9D-A8B3-EDE23E90CACE}" type="pres">
      <dgm:prSet presAssocID="{3559C61B-AFD2-49D4-97D4-97A3E08DFC4E}" presName="LevelTwoTextNode" presStyleLbl="node3" presStyleIdx="2" presStyleCnt="3" custScaleX="156256" custScaleY="160030" custLinFactNeighborX="10520" custLinFactNeighborY="20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18EC8-CAD8-46C0-82AA-49F541DEC9E7}" type="pres">
      <dgm:prSet presAssocID="{3559C61B-AFD2-49D4-97D4-97A3E08DFC4E}" presName="level3hierChild" presStyleCnt="0"/>
      <dgm:spPr/>
    </dgm:pt>
    <dgm:pt modelId="{DE9A932D-0FCD-4CA1-9D45-D6957455EF81}" type="pres">
      <dgm:prSet presAssocID="{BF98C0E2-36FF-4B3E-A7F1-B589CB3A9AF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31CE12D-C346-4BF6-A5FA-8703504F5C3B}" type="pres">
      <dgm:prSet presAssocID="{BF98C0E2-36FF-4B3E-A7F1-B589CB3A9AF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ECC2CC0-3C57-41E0-86CC-E4A158EF59B5}" type="pres">
      <dgm:prSet presAssocID="{5F81DB78-1D44-4978-8B03-67CDD043F8AE}" presName="root2" presStyleCnt="0"/>
      <dgm:spPr/>
    </dgm:pt>
    <dgm:pt modelId="{A2D5BB53-4256-4B4A-ABE3-C2C9E30343F8}" type="pres">
      <dgm:prSet presAssocID="{5F81DB78-1D44-4978-8B03-67CDD043F8AE}" presName="LevelTwoTextNode" presStyleLbl="node2" presStyleIdx="1" presStyleCnt="2" custScaleX="131546" custScaleY="152497" custLinFactNeighborX="1206" custLinFactNeighborY="5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61CE4-DBB1-423A-BD47-B5B7DE9A2CC2}" type="pres">
      <dgm:prSet presAssocID="{5F81DB78-1D44-4978-8B03-67CDD043F8AE}" presName="level3hierChild" presStyleCnt="0"/>
      <dgm:spPr/>
    </dgm:pt>
  </dgm:ptLst>
  <dgm:cxnLst>
    <dgm:cxn modelId="{45A7E30A-4805-4DC0-A97E-4609452D28AC}" type="presOf" srcId="{3842F1C1-6632-4501-BE08-44C18A5E4E70}" destId="{07F4EC16-30E3-436C-8E6C-5CB746BA4045}" srcOrd="0" destOrd="0" presId="urn:microsoft.com/office/officeart/2005/8/layout/hierarchy2"/>
    <dgm:cxn modelId="{D25CE11A-3608-4CC2-B915-4624508B67FA}" type="presOf" srcId="{49746448-861D-4C9F-83A2-B734D071A48A}" destId="{45536BD4-A768-4AFA-BA1B-9A4C602B4705}" srcOrd="1" destOrd="0" presId="urn:microsoft.com/office/officeart/2005/8/layout/hierarchy2"/>
    <dgm:cxn modelId="{942EF2BE-62D1-4D73-B4D9-E6C91C47999E}" srcId="{9ABDD711-AD33-4EE1-96A3-ABB04922C92F}" destId="{5F81DB78-1D44-4978-8B03-67CDD043F8AE}" srcOrd="1" destOrd="0" parTransId="{BF98C0E2-36FF-4B3E-A7F1-B589CB3A9AF9}" sibTransId="{9A27D9E5-06A6-4FA8-A928-50C31BB333C5}"/>
    <dgm:cxn modelId="{C71BA3BE-B933-4075-B0A5-4E793E554C5E}" type="presOf" srcId="{4580310A-3694-4103-BBB6-D6D90A4AEA93}" destId="{F6D0D62E-A504-4AF5-8380-CD16A242A5C9}" srcOrd="1" destOrd="0" presId="urn:microsoft.com/office/officeart/2005/8/layout/hierarchy2"/>
    <dgm:cxn modelId="{6598DFDF-0EF3-4F04-B53F-AB3C3D3A3BBC}" type="presOf" srcId="{BF98C0E2-36FF-4B3E-A7F1-B589CB3A9AF9}" destId="{A31CE12D-C346-4BF6-A5FA-8703504F5C3B}" srcOrd="1" destOrd="0" presId="urn:microsoft.com/office/officeart/2005/8/layout/hierarchy2"/>
    <dgm:cxn modelId="{DD04E4F1-3540-4A3A-B274-0F274C75519B}" type="presOf" srcId="{EDFCBB37-DCB3-4657-8E87-36D04BA60BFB}" destId="{C2984060-98BF-4B81-A09C-78994A204851}" srcOrd="1" destOrd="0" presId="urn:microsoft.com/office/officeart/2005/8/layout/hierarchy2"/>
    <dgm:cxn modelId="{23B5039C-312C-42D8-B908-38CBFB5CFDF8}" type="presOf" srcId="{BF98C0E2-36FF-4B3E-A7F1-B589CB3A9AF9}" destId="{DE9A932D-0FCD-4CA1-9D45-D6957455EF81}" srcOrd="0" destOrd="0" presId="urn:microsoft.com/office/officeart/2005/8/layout/hierarchy2"/>
    <dgm:cxn modelId="{E2652DE5-C69C-45F9-BD87-26D9F4E1BB01}" type="presOf" srcId="{5F81DB78-1D44-4978-8B03-67CDD043F8AE}" destId="{A2D5BB53-4256-4B4A-ABE3-C2C9E30343F8}" srcOrd="0" destOrd="0" presId="urn:microsoft.com/office/officeart/2005/8/layout/hierarchy2"/>
    <dgm:cxn modelId="{19836F57-DC1F-46F1-A86C-40D722D85550}" type="presOf" srcId="{49746448-861D-4C9F-83A2-B734D071A48A}" destId="{5A3B10AD-27DD-4AEC-9008-2C9C909A1188}" srcOrd="0" destOrd="0" presId="urn:microsoft.com/office/officeart/2005/8/layout/hierarchy2"/>
    <dgm:cxn modelId="{E1C0D495-8AAE-43EC-804D-E71FBE222CEC}" type="presOf" srcId="{1D0F19C8-65C1-4D61-885C-209A4FAB4D54}" destId="{FB3F348C-9E87-45C6-A336-155169BBA70D}" srcOrd="0" destOrd="0" presId="urn:microsoft.com/office/officeart/2005/8/layout/hierarchy2"/>
    <dgm:cxn modelId="{FDFF5D75-6347-41CE-A96A-164F32CED5F3}" srcId="{7AE06DF8-B3BC-470D-BBD3-F4BB9939A48F}" destId="{3842F1C1-6632-4501-BE08-44C18A5E4E70}" srcOrd="0" destOrd="0" parTransId="{EDFCBB37-DCB3-4657-8E87-36D04BA60BFB}" sibTransId="{46A0853A-8847-415B-9FB3-79484135E64A}"/>
    <dgm:cxn modelId="{DF336DDE-BF0C-4731-808F-0EF578DCB595}" srcId="{1D0F19C8-65C1-4D61-885C-209A4FAB4D54}" destId="{9ABDD711-AD33-4EE1-96A3-ABB04922C92F}" srcOrd="0" destOrd="0" parTransId="{51711C58-3908-4032-9F79-2225FDF31BC5}" sibTransId="{58DBE015-A92D-439D-9291-3699BD3156B5}"/>
    <dgm:cxn modelId="{5A31A30D-CB7E-4DA6-A05F-BC1CE86ADB6A}" type="presOf" srcId="{9ABDD711-AD33-4EE1-96A3-ABB04922C92F}" destId="{1B5CB7B2-696C-46A5-9942-3B3CC21B0196}" srcOrd="0" destOrd="0" presId="urn:microsoft.com/office/officeart/2005/8/layout/hierarchy2"/>
    <dgm:cxn modelId="{E024AE73-7109-48C8-B2EC-BFD979BE01E0}" type="presOf" srcId="{22BE4636-9A13-46D4-91F0-0B6E0D75CCE3}" destId="{D68AB548-877F-42D5-850C-2397ED5E642B}" srcOrd="1" destOrd="0" presId="urn:microsoft.com/office/officeart/2005/8/layout/hierarchy2"/>
    <dgm:cxn modelId="{A80F8815-C06F-4772-8FAD-33E41F8449E3}" type="presOf" srcId="{D9FE8734-741C-4B96-A9E7-030A705DFC64}" destId="{3F363D45-58B6-40DE-BDB6-59864E08FFA6}" srcOrd="0" destOrd="0" presId="urn:microsoft.com/office/officeart/2005/8/layout/hierarchy2"/>
    <dgm:cxn modelId="{5032DD10-3F81-4CD9-90EC-7418BFDB875F}" type="presOf" srcId="{22BE4636-9A13-46D4-91F0-0B6E0D75CCE3}" destId="{0B5D770F-6223-4A66-9D45-D533C9477686}" srcOrd="0" destOrd="0" presId="urn:microsoft.com/office/officeart/2005/8/layout/hierarchy2"/>
    <dgm:cxn modelId="{62E61478-9B8F-4EC5-AB8D-2332FE333723}" type="presOf" srcId="{7AE06DF8-B3BC-470D-BBD3-F4BB9939A48F}" destId="{0AAE25C1-B0A5-4C86-BB72-D84EEC2636F5}" srcOrd="0" destOrd="0" presId="urn:microsoft.com/office/officeart/2005/8/layout/hierarchy2"/>
    <dgm:cxn modelId="{15CD6380-33D7-4FBE-A203-EDC807A9DB82}" type="presOf" srcId="{EDFCBB37-DCB3-4657-8E87-36D04BA60BFB}" destId="{1F7FE72D-DD50-4FB8-8D25-4BBA13881AC2}" srcOrd="0" destOrd="0" presId="urn:microsoft.com/office/officeart/2005/8/layout/hierarchy2"/>
    <dgm:cxn modelId="{EDD87854-B660-47FF-B3F6-A655D63D2C85}" type="presOf" srcId="{3559C61B-AFD2-49D4-97D4-97A3E08DFC4E}" destId="{220986C8-C983-4E9D-A8B3-EDE23E90CACE}" srcOrd="0" destOrd="0" presId="urn:microsoft.com/office/officeart/2005/8/layout/hierarchy2"/>
    <dgm:cxn modelId="{A696DABC-2174-480E-966B-6D3B31C2A95B}" srcId="{7AE06DF8-B3BC-470D-BBD3-F4BB9939A48F}" destId="{D9FE8734-741C-4B96-A9E7-030A705DFC64}" srcOrd="1" destOrd="0" parTransId="{22BE4636-9A13-46D4-91F0-0B6E0D75CCE3}" sibTransId="{FD1BB7DB-009D-49C5-92E3-9820E1592FD0}"/>
    <dgm:cxn modelId="{768D1C61-DF5D-4928-AD8A-E1D77CFA8A12}" type="presOf" srcId="{4580310A-3694-4103-BBB6-D6D90A4AEA93}" destId="{4910F5CB-A410-418F-90B1-1EFD50457CCC}" srcOrd="0" destOrd="0" presId="urn:microsoft.com/office/officeart/2005/8/layout/hierarchy2"/>
    <dgm:cxn modelId="{C40CEFAE-5492-4DA8-9018-5054229F1695}" srcId="{9ABDD711-AD33-4EE1-96A3-ABB04922C92F}" destId="{7AE06DF8-B3BC-470D-BBD3-F4BB9939A48F}" srcOrd="0" destOrd="0" parTransId="{4580310A-3694-4103-BBB6-D6D90A4AEA93}" sibTransId="{441455CB-0F9F-49DA-8425-9B97CED9D812}"/>
    <dgm:cxn modelId="{577524D6-9409-467A-AB7F-829EA3B3DB7E}" srcId="{7AE06DF8-B3BC-470D-BBD3-F4BB9939A48F}" destId="{3559C61B-AFD2-49D4-97D4-97A3E08DFC4E}" srcOrd="2" destOrd="0" parTransId="{49746448-861D-4C9F-83A2-B734D071A48A}" sibTransId="{CE23E231-0498-41CD-81E7-97EBBC642729}"/>
    <dgm:cxn modelId="{E89CADF9-5C69-442D-8BE5-6DD0944BCC6D}" type="presParOf" srcId="{FB3F348C-9E87-45C6-A336-155169BBA70D}" destId="{2847C763-657B-4A0E-9818-A0B4E8F2A6E7}" srcOrd="0" destOrd="0" presId="urn:microsoft.com/office/officeart/2005/8/layout/hierarchy2"/>
    <dgm:cxn modelId="{8C6A0121-8399-4B6A-9128-3C94F97E77C3}" type="presParOf" srcId="{2847C763-657B-4A0E-9818-A0B4E8F2A6E7}" destId="{1B5CB7B2-696C-46A5-9942-3B3CC21B0196}" srcOrd="0" destOrd="0" presId="urn:microsoft.com/office/officeart/2005/8/layout/hierarchy2"/>
    <dgm:cxn modelId="{120696FA-6E3A-4D15-A958-54A33293A4C3}" type="presParOf" srcId="{2847C763-657B-4A0E-9818-A0B4E8F2A6E7}" destId="{B1F0E2F6-BAB9-4283-B8D7-B7CC2DEBB301}" srcOrd="1" destOrd="0" presId="urn:microsoft.com/office/officeart/2005/8/layout/hierarchy2"/>
    <dgm:cxn modelId="{C5705C90-1C3B-4FA8-B6BE-CEF8613EB2B2}" type="presParOf" srcId="{B1F0E2F6-BAB9-4283-B8D7-B7CC2DEBB301}" destId="{4910F5CB-A410-418F-90B1-1EFD50457CCC}" srcOrd="0" destOrd="0" presId="urn:microsoft.com/office/officeart/2005/8/layout/hierarchy2"/>
    <dgm:cxn modelId="{9B9629B2-F6B0-4A3A-9755-2E456F1E29D3}" type="presParOf" srcId="{4910F5CB-A410-418F-90B1-1EFD50457CCC}" destId="{F6D0D62E-A504-4AF5-8380-CD16A242A5C9}" srcOrd="0" destOrd="0" presId="urn:microsoft.com/office/officeart/2005/8/layout/hierarchy2"/>
    <dgm:cxn modelId="{649A7505-DAFA-48C4-8BE7-0000F86F22B2}" type="presParOf" srcId="{B1F0E2F6-BAB9-4283-B8D7-B7CC2DEBB301}" destId="{637337BF-8565-4FF1-B5E9-0D0427F85C6A}" srcOrd="1" destOrd="0" presId="urn:microsoft.com/office/officeart/2005/8/layout/hierarchy2"/>
    <dgm:cxn modelId="{06F1FE38-1893-4247-8C5A-92CFD82A1EF4}" type="presParOf" srcId="{637337BF-8565-4FF1-B5E9-0D0427F85C6A}" destId="{0AAE25C1-B0A5-4C86-BB72-D84EEC2636F5}" srcOrd="0" destOrd="0" presId="urn:microsoft.com/office/officeart/2005/8/layout/hierarchy2"/>
    <dgm:cxn modelId="{5826D197-F1F2-424E-A4E6-64F3D6080953}" type="presParOf" srcId="{637337BF-8565-4FF1-B5E9-0D0427F85C6A}" destId="{AE3CF925-8C70-4E08-8E5B-05E741D10143}" srcOrd="1" destOrd="0" presId="urn:microsoft.com/office/officeart/2005/8/layout/hierarchy2"/>
    <dgm:cxn modelId="{0B0ABA5D-9F2D-4848-8A31-9986D22B6E8B}" type="presParOf" srcId="{AE3CF925-8C70-4E08-8E5B-05E741D10143}" destId="{1F7FE72D-DD50-4FB8-8D25-4BBA13881AC2}" srcOrd="0" destOrd="0" presId="urn:microsoft.com/office/officeart/2005/8/layout/hierarchy2"/>
    <dgm:cxn modelId="{AD898AB1-8B17-4F21-A89A-5318CDCCFEAD}" type="presParOf" srcId="{1F7FE72D-DD50-4FB8-8D25-4BBA13881AC2}" destId="{C2984060-98BF-4B81-A09C-78994A204851}" srcOrd="0" destOrd="0" presId="urn:microsoft.com/office/officeart/2005/8/layout/hierarchy2"/>
    <dgm:cxn modelId="{6DD9CE42-94D8-468D-AA4C-014997DA32E0}" type="presParOf" srcId="{AE3CF925-8C70-4E08-8E5B-05E741D10143}" destId="{14CCDA51-257A-4ADC-82F4-D14058FB8FD2}" srcOrd="1" destOrd="0" presId="urn:microsoft.com/office/officeart/2005/8/layout/hierarchy2"/>
    <dgm:cxn modelId="{02932A88-61EF-40D6-AF13-20FD9727A5A8}" type="presParOf" srcId="{14CCDA51-257A-4ADC-82F4-D14058FB8FD2}" destId="{07F4EC16-30E3-436C-8E6C-5CB746BA4045}" srcOrd="0" destOrd="0" presId="urn:microsoft.com/office/officeart/2005/8/layout/hierarchy2"/>
    <dgm:cxn modelId="{05D544E5-4AF4-46E4-A5AE-BD88D477AA4E}" type="presParOf" srcId="{14CCDA51-257A-4ADC-82F4-D14058FB8FD2}" destId="{56C7C434-EBC4-4667-BBB5-0AB348929550}" srcOrd="1" destOrd="0" presId="urn:microsoft.com/office/officeart/2005/8/layout/hierarchy2"/>
    <dgm:cxn modelId="{E128CAC6-D480-4674-88F2-9BE431FEE7D7}" type="presParOf" srcId="{AE3CF925-8C70-4E08-8E5B-05E741D10143}" destId="{0B5D770F-6223-4A66-9D45-D533C9477686}" srcOrd="2" destOrd="0" presId="urn:microsoft.com/office/officeart/2005/8/layout/hierarchy2"/>
    <dgm:cxn modelId="{214321D9-950A-4627-804F-D879FCA69AF7}" type="presParOf" srcId="{0B5D770F-6223-4A66-9D45-D533C9477686}" destId="{D68AB548-877F-42D5-850C-2397ED5E642B}" srcOrd="0" destOrd="0" presId="urn:microsoft.com/office/officeart/2005/8/layout/hierarchy2"/>
    <dgm:cxn modelId="{CD3031D7-FA4F-44FD-AD6F-01FDA94EB778}" type="presParOf" srcId="{AE3CF925-8C70-4E08-8E5B-05E741D10143}" destId="{2541F270-244F-4F18-AAFA-6FD6D2491046}" srcOrd="3" destOrd="0" presId="urn:microsoft.com/office/officeart/2005/8/layout/hierarchy2"/>
    <dgm:cxn modelId="{C51CEC56-DC40-4A0F-BE9F-B65AD6CAD9E3}" type="presParOf" srcId="{2541F270-244F-4F18-AAFA-6FD6D2491046}" destId="{3F363D45-58B6-40DE-BDB6-59864E08FFA6}" srcOrd="0" destOrd="0" presId="urn:microsoft.com/office/officeart/2005/8/layout/hierarchy2"/>
    <dgm:cxn modelId="{0DA96981-F4AF-484A-BEA3-0A3A248AECFB}" type="presParOf" srcId="{2541F270-244F-4F18-AAFA-6FD6D2491046}" destId="{441D843D-CB7F-4C8D-954E-0CEE5C6AB662}" srcOrd="1" destOrd="0" presId="urn:microsoft.com/office/officeart/2005/8/layout/hierarchy2"/>
    <dgm:cxn modelId="{2841C156-DE2F-40BB-8769-0A01F88CC6DD}" type="presParOf" srcId="{AE3CF925-8C70-4E08-8E5B-05E741D10143}" destId="{5A3B10AD-27DD-4AEC-9008-2C9C909A1188}" srcOrd="4" destOrd="0" presId="urn:microsoft.com/office/officeart/2005/8/layout/hierarchy2"/>
    <dgm:cxn modelId="{DA645548-75F6-41FF-93D1-E46E6ADF50CF}" type="presParOf" srcId="{5A3B10AD-27DD-4AEC-9008-2C9C909A1188}" destId="{45536BD4-A768-4AFA-BA1B-9A4C602B4705}" srcOrd="0" destOrd="0" presId="urn:microsoft.com/office/officeart/2005/8/layout/hierarchy2"/>
    <dgm:cxn modelId="{06AFA568-6ACE-4C03-B531-3DF58C155C92}" type="presParOf" srcId="{AE3CF925-8C70-4E08-8E5B-05E741D10143}" destId="{2AA88A01-C770-497A-82C5-8EA1E2768CC4}" srcOrd="5" destOrd="0" presId="urn:microsoft.com/office/officeart/2005/8/layout/hierarchy2"/>
    <dgm:cxn modelId="{D25445F5-E5B1-4CE9-B869-7C087AB3E758}" type="presParOf" srcId="{2AA88A01-C770-497A-82C5-8EA1E2768CC4}" destId="{220986C8-C983-4E9D-A8B3-EDE23E90CACE}" srcOrd="0" destOrd="0" presId="urn:microsoft.com/office/officeart/2005/8/layout/hierarchy2"/>
    <dgm:cxn modelId="{653E54D8-E06E-4AE0-951F-CA705C32EA30}" type="presParOf" srcId="{2AA88A01-C770-497A-82C5-8EA1E2768CC4}" destId="{7F618EC8-CAD8-46C0-82AA-49F541DEC9E7}" srcOrd="1" destOrd="0" presId="urn:microsoft.com/office/officeart/2005/8/layout/hierarchy2"/>
    <dgm:cxn modelId="{30153A90-A1A4-4490-849A-FBA164E7E51F}" type="presParOf" srcId="{B1F0E2F6-BAB9-4283-B8D7-B7CC2DEBB301}" destId="{DE9A932D-0FCD-4CA1-9D45-D6957455EF81}" srcOrd="2" destOrd="0" presId="urn:microsoft.com/office/officeart/2005/8/layout/hierarchy2"/>
    <dgm:cxn modelId="{0CC13934-A6A5-485E-B1D4-2F02A7D5C39A}" type="presParOf" srcId="{DE9A932D-0FCD-4CA1-9D45-D6957455EF81}" destId="{A31CE12D-C346-4BF6-A5FA-8703504F5C3B}" srcOrd="0" destOrd="0" presId="urn:microsoft.com/office/officeart/2005/8/layout/hierarchy2"/>
    <dgm:cxn modelId="{D8F19B3C-1BA2-436D-B1FF-7AF305CC61B7}" type="presParOf" srcId="{B1F0E2F6-BAB9-4283-B8D7-B7CC2DEBB301}" destId="{2ECC2CC0-3C57-41E0-86CC-E4A158EF59B5}" srcOrd="3" destOrd="0" presId="urn:microsoft.com/office/officeart/2005/8/layout/hierarchy2"/>
    <dgm:cxn modelId="{5D5EB308-0B5B-4560-9861-7839D51CAD9A}" type="presParOf" srcId="{2ECC2CC0-3C57-41E0-86CC-E4A158EF59B5}" destId="{A2D5BB53-4256-4B4A-ABE3-C2C9E30343F8}" srcOrd="0" destOrd="0" presId="urn:microsoft.com/office/officeart/2005/8/layout/hierarchy2"/>
    <dgm:cxn modelId="{018B43B2-2B03-4F7B-B03E-81469DD3345A}" type="presParOf" srcId="{2ECC2CC0-3C57-41E0-86CC-E4A158EF59B5}" destId="{16D61CE4-DBB1-423A-BD47-B5B7DE9A2C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CB7B2-696C-46A5-9942-3B3CC21B0196}">
      <dsp:nvSpPr>
        <dsp:cNvPr id="0" name=""/>
        <dsp:cNvSpPr/>
      </dsp:nvSpPr>
      <dsp:spPr>
        <a:xfrm>
          <a:off x="497408" y="1452831"/>
          <a:ext cx="2265864" cy="1996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Общее количество врачей - 25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893" y="1511316"/>
        <a:ext cx="2148894" cy="1879853"/>
      </dsp:txXfrm>
    </dsp:sp>
    <dsp:sp modelId="{4910F5CB-A410-418F-90B1-1EFD50457CCC}">
      <dsp:nvSpPr>
        <dsp:cNvPr id="0" name=""/>
        <dsp:cNvSpPr/>
      </dsp:nvSpPr>
      <dsp:spPr>
        <a:xfrm rot="18956671">
          <a:off x="2657811" y="2174203"/>
          <a:ext cx="749728" cy="32751"/>
        </a:xfrm>
        <a:custGeom>
          <a:avLst/>
          <a:gdLst/>
          <a:ahLst/>
          <a:cxnLst/>
          <a:rect l="0" t="0" r="0" b="0"/>
          <a:pathLst>
            <a:path>
              <a:moveTo>
                <a:pt x="0" y="16375"/>
              </a:moveTo>
              <a:lnTo>
                <a:pt x="749728" y="163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3932" y="2171836"/>
        <a:ext cx="37486" cy="37486"/>
      </dsp:txXfrm>
    </dsp:sp>
    <dsp:sp modelId="{0AAE25C1-B0A5-4C86-BB72-D84EEC2636F5}">
      <dsp:nvSpPr>
        <dsp:cNvPr id="0" name=""/>
        <dsp:cNvSpPr/>
      </dsp:nvSpPr>
      <dsp:spPr>
        <a:xfrm>
          <a:off x="3302078" y="1316383"/>
          <a:ext cx="1796723" cy="12270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Государственный сектор –19 врачей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38018" y="1352323"/>
        <a:ext cx="1724843" cy="1155185"/>
      </dsp:txXfrm>
    </dsp:sp>
    <dsp:sp modelId="{1F7FE72D-DD50-4FB8-8D25-4BBA13881AC2}">
      <dsp:nvSpPr>
        <dsp:cNvPr id="0" name=""/>
        <dsp:cNvSpPr/>
      </dsp:nvSpPr>
      <dsp:spPr>
        <a:xfrm rot="17779059">
          <a:off x="4725106" y="1311796"/>
          <a:ext cx="1342653" cy="32751"/>
        </a:xfrm>
        <a:custGeom>
          <a:avLst/>
          <a:gdLst/>
          <a:ahLst/>
          <a:cxnLst/>
          <a:rect l="0" t="0" r="0" b="0"/>
          <a:pathLst>
            <a:path>
              <a:moveTo>
                <a:pt x="0" y="16375"/>
              </a:moveTo>
              <a:lnTo>
                <a:pt x="1342653" y="1637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62866" y="1294605"/>
        <a:ext cx="67132" cy="67132"/>
      </dsp:txXfrm>
    </dsp:sp>
    <dsp:sp modelId="{07F4EC16-30E3-436C-8E6C-5CB746BA4045}">
      <dsp:nvSpPr>
        <dsp:cNvPr id="0" name=""/>
        <dsp:cNvSpPr/>
      </dsp:nvSpPr>
      <dsp:spPr>
        <a:xfrm>
          <a:off x="5694063" y="0"/>
          <a:ext cx="2535540" cy="1452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ПМСП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Дерматологические кабинеты при поликлиниках и ЦРБ- 7 врачей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36616" y="42553"/>
        <a:ext cx="2450434" cy="1367751"/>
      </dsp:txXfrm>
    </dsp:sp>
    <dsp:sp modelId="{0B5D770F-6223-4A66-9D45-D533C9477686}">
      <dsp:nvSpPr>
        <dsp:cNvPr id="0" name=""/>
        <dsp:cNvSpPr/>
      </dsp:nvSpPr>
      <dsp:spPr>
        <a:xfrm rot="625277">
          <a:off x="5093163" y="1975370"/>
          <a:ext cx="683641" cy="32751"/>
        </a:xfrm>
        <a:custGeom>
          <a:avLst/>
          <a:gdLst/>
          <a:ahLst/>
          <a:cxnLst/>
          <a:rect l="0" t="0" r="0" b="0"/>
          <a:pathLst>
            <a:path>
              <a:moveTo>
                <a:pt x="0" y="16375"/>
              </a:moveTo>
              <a:lnTo>
                <a:pt x="683641" y="1637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17893" y="1974654"/>
        <a:ext cx="34182" cy="34182"/>
      </dsp:txXfrm>
    </dsp:sp>
    <dsp:sp modelId="{3F363D45-58B6-40DE-BDB6-59864E08FFA6}">
      <dsp:nvSpPr>
        <dsp:cNvPr id="0" name=""/>
        <dsp:cNvSpPr/>
      </dsp:nvSpPr>
      <dsp:spPr>
        <a:xfrm>
          <a:off x="5771166" y="1552730"/>
          <a:ext cx="2230737" cy="1001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ОКВД-11 врачей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0504" y="1582068"/>
        <a:ext cx="2172061" cy="943014"/>
      </dsp:txXfrm>
    </dsp:sp>
    <dsp:sp modelId="{5A3B10AD-27DD-4AEC-9008-2C9C909A1188}">
      <dsp:nvSpPr>
        <dsp:cNvPr id="0" name=""/>
        <dsp:cNvSpPr/>
      </dsp:nvSpPr>
      <dsp:spPr>
        <a:xfrm rot="3682394">
          <a:off x="4718871" y="2553756"/>
          <a:ext cx="1458751" cy="32751"/>
        </a:xfrm>
        <a:custGeom>
          <a:avLst/>
          <a:gdLst/>
          <a:ahLst/>
          <a:cxnLst/>
          <a:rect l="0" t="0" r="0" b="0"/>
          <a:pathLst>
            <a:path>
              <a:moveTo>
                <a:pt x="0" y="16375"/>
              </a:moveTo>
              <a:lnTo>
                <a:pt x="1458751" y="1637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11778" y="2533663"/>
        <a:ext cx="72937" cy="72937"/>
      </dsp:txXfrm>
    </dsp:sp>
    <dsp:sp modelId="{220986C8-C983-4E9D-A8B3-EDE23E90CACE}">
      <dsp:nvSpPr>
        <dsp:cNvPr id="0" name=""/>
        <dsp:cNvSpPr/>
      </dsp:nvSpPr>
      <dsp:spPr>
        <a:xfrm>
          <a:off x="5797692" y="2663318"/>
          <a:ext cx="2136515" cy="1094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ТОО КВД «Дархан»-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 врач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29736" y="2695362"/>
        <a:ext cx="2072427" cy="1029971"/>
      </dsp:txXfrm>
    </dsp:sp>
    <dsp:sp modelId="{DE9A932D-0FCD-4CA1-9D45-D6957455EF81}">
      <dsp:nvSpPr>
        <dsp:cNvPr id="0" name=""/>
        <dsp:cNvSpPr/>
      </dsp:nvSpPr>
      <dsp:spPr>
        <a:xfrm rot="3077584">
          <a:off x="2594490" y="2786409"/>
          <a:ext cx="900981" cy="32751"/>
        </a:xfrm>
        <a:custGeom>
          <a:avLst/>
          <a:gdLst/>
          <a:ahLst/>
          <a:cxnLst/>
          <a:rect l="0" t="0" r="0" b="0"/>
          <a:pathLst>
            <a:path>
              <a:moveTo>
                <a:pt x="0" y="16375"/>
              </a:moveTo>
              <a:lnTo>
                <a:pt x="900981" y="163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22456" y="2780261"/>
        <a:ext cx="45049" cy="45049"/>
      </dsp:txXfrm>
    </dsp:sp>
    <dsp:sp modelId="{A2D5BB53-4256-4B4A-ABE3-C2C9E30343F8}">
      <dsp:nvSpPr>
        <dsp:cNvPr id="0" name=""/>
        <dsp:cNvSpPr/>
      </dsp:nvSpPr>
      <dsp:spPr>
        <a:xfrm>
          <a:off x="3326689" y="2633048"/>
          <a:ext cx="1798651" cy="104255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Частные учреждения – 6 врачей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57225" y="2663584"/>
        <a:ext cx="1737579" cy="981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0.09125</cdr:x>
      <cdr:y>0.27907</cdr:y>
    </cdr:from>
    <cdr:to>
      <cdr:x>0.30633</cdr:x>
      <cdr:y>0.55814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912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0.46822</cdr:x>
      <cdr:y>0.39535</cdr:y>
    </cdr:from>
    <cdr:to>
      <cdr:x>0.68331</cdr:x>
      <cdr:y>0.67442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90554" y="1295400"/>
          <a:ext cx="914409" cy="914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0.40127</cdr:x>
      <cdr:y>0.23256</cdr:y>
    </cdr:from>
    <cdr:to>
      <cdr:x>0.61636</cdr:x>
      <cdr:y>0.51163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05925" y="76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0.31122</cdr:x>
      <cdr:y>0.48837</cdr:y>
    </cdr:from>
    <cdr:to>
      <cdr:x>0.48214</cdr:x>
      <cdr:y>0.76744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23067" y="1600193"/>
          <a:ext cx="726650" cy="914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0.2286</cdr:x>
      <cdr:y>0.00924</cdr:y>
    </cdr:from>
    <cdr:to>
      <cdr:x>0.35687</cdr:x>
      <cdr:y>0.31561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9688" y="30354"/>
          <a:ext cx="914400" cy="1006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12,7%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0.34912</cdr:x>
      <cdr:y>0.3845</cdr:y>
    </cdr:from>
    <cdr:to>
      <cdr:x>0.47739</cdr:x>
      <cdr:y>0.69087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88861" y="11475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0.35981</cdr:x>
      <cdr:y>0.43624</cdr:y>
    </cdr:from>
    <cdr:to>
      <cdr:x>0.48808</cdr:x>
      <cdr:y>0.74261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65061" y="13020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85,4%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0.37903</cdr:x>
      <cdr:y>0.00924</cdr:y>
    </cdr:from>
    <cdr:to>
      <cdr:x>0.5073</cdr:x>
      <cdr:y>0.31561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02075" y="30354"/>
          <a:ext cx="914400" cy="100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1,8%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0.43013</cdr:x>
      <cdr:y>0.44455</cdr:y>
    </cdr:from>
    <cdr:to>
      <cdr:x>0.5584</cdr:x>
      <cdr:y>0.752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66373" y="13221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0.38738</cdr:x>
      <cdr:y>0.37854</cdr:y>
    </cdr:from>
    <cdr:to>
      <cdr:x>0.51564</cdr:x>
      <cdr:y>0.68599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61573" y="11258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118,7%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0.61134</cdr:x>
      <cdr:y>0.52196</cdr:y>
    </cdr:from>
    <cdr:to>
      <cdr:x>0.73961</cdr:x>
      <cdr:y>0.82941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8217" y="15523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95,0%</a:t>
          </a:r>
          <a:endParaRPr lang="ru-RU" sz="1600" dirty="0">
            <a:solidFill>
              <a:schemeClr val="bg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0.08704</cdr:x>
      <cdr:y>0.06522</cdr:y>
    </cdr:from>
    <cdr:to>
      <cdr:x>0.21531</cdr:x>
      <cdr:y>0.32609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0527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159,6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0.16033</cdr:x>
      <cdr:y>0.04348</cdr:y>
    </cdr:from>
    <cdr:to>
      <cdr:x>0.2886</cdr:x>
      <cdr:y>0.30435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0" y="152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163,7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0.30998</cdr:x>
      <cdr:y>0.43478</cdr:y>
    </cdr:from>
    <cdr:to>
      <cdr:x>0.43824</cdr:x>
      <cdr:y>0.69565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09800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60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0.35273</cdr:x>
      <cdr:y>0.43478</cdr:y>
    </cdr:from>
    <cdr:to>
      <cdr:x>0.481</cdr:x>
      <cdr:y>0.69565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14600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67,1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0.47576</cdr:x>
      <cdr:y>0.52174</cdr:y>
    </cdr:from>
    <cdr:to>
      <cdr:x>0.60402</cdr:x>
      <cdr:y>0.78261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91636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43,5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0.53989</cdr:x>
      <cdr:y>0.5</cdr:y>
    </cdr:from>
    <cdr:to>
      <cdr:x>0.66816</cdr:x>
      <cdr:y>0.76087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48836" y="1752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48,5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0.66953</cdr:x>
      <cdr:y>0.6087</cdr:y>
    </cdr:from>
    <cdr:to>
      <cdr:x>0.7978</cdr:x>
      <cdr:y>0.86957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73032" y="213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24,1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0.73753</cdr:x>
      <cdr:y>0.6087</cdr:y>
    </cdr:from>
    <cdr:to>
      <cdr:x>0.8658</cdr:x>
      <cdr:y>0.86957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257800" y="213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25,1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0.41379</cdr:x>
      <cdr:y>0.32558</cdr:y>
    </cdr:from>
    <cdr:to>
      <cdr:x>0.62069</cdr:x>
      <cdr:y>0.60465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1066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0.53336</cdr:x>
      <cdr:y>0.5814</cdr:y>
    </cdr:from>
    <cdr:to>
      <cdr:x>0.74026</cdr:x>
      <cdr:y>0.86047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57244" y="1905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0.39655</cdr:x>
      <cdr:y>0.65116</cdr:y>
    </cdr:from>
    <cdr:to>
      <cdr:x>0.60345</cdr:x>
      <cdr:y>0.93023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2600" y="213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2,5%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0.09055</cdr:x>
      <cdr:y>0.37209</cdr:y>
    </cdr:from>
    <cdr:to>
      <cdr:x>0.29745</cdr:x>
      <cdr:y>0.65116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0205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0.86091</cdr:x>
      <cdr:y>0.41404</cdr:y>
    </cdr:from>
    <cdr:to>
      <cdr:x>1</cdr:x>
      <cdr:y>0.68244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16404" y="14106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0.38095</cdr:x>
      <cdr:y>0.15771</cdr:y>
    </cdr:from>
    <cdr:to>
      <cdr:x>0.50906</cdr:x>
      <cdr:y>0.45552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588839"/>
          <a:ext cx="1025008" cy="111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642(69,1%)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0.59796</cdr:x>
      <cdr:y>0.35415</cdr:y>
    </cdr:from>
    <cdr:to>
      <cdr:x>0.72606</cdr:x>
      <cdr:y>0.65197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68074" y="1087379"/>
          <a:ext cx="914345" cy="91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197(21,2%)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0.30476</cdr:x>
      <cdr:y>0.67418</cdr:y>
    </cdr:from>
    <cdr:to>
      <cdr:x>0.60952</cdr:x>
      <cdr:y>0.972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2517269"/>
          <a:ext cx="2438400" cy="111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Кожные заболевания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0.17143</cdr:x>
      <cdr:y>0.34138</cdr:y>
    </cdr:from>
    <cdr:to>
      <cdr:x>0.28571</cdr:x>
      <cdr:y>0.58628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71600" y="12746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90(9,6%)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0.08696</cdr:x>
      <cdr:y>0.12453</cdr:y>
    </cdr:from>
    <cdr:to>
      <cdr:x>0.23132</cdr:x>
      <cdr:y>0.41319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382218"/>
          <a:ext cx="1265026" cy="885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242,3</a:t>
          </a:r>
          <a:endParaRPr lang="ru-RU" sz="1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0.18261</cdr:x>
      <cdr:y>0.30618</cdr:y>
    </cdr:from>
    <cdr:to>
      <cdr:x>0.32696</cdr:x>
      <cdr:y>0.59484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0200" y="939730"/>
          <a:ext cx="1264939" cy="885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167,6</a:t>
          </a:r>
          <a:endParaRPr lang="ru-RU" sz="1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0.26957</cdr:x>
      <cdr:y>0.2065</cdr:y>
    </cdr:from>
    <cdr:to>
      <cdr:x>0.41393</cdr:x>
      <cdr:y>0.49516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62200" y="633808"/>
          <a:ext cx="1265026" cy="885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212,8</a:t>
          </a:r>
          <a:endParaRPr lang="ru-RU" sz="1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0.36324</cdr:x>
      <cdr:y>0.17134</cdr:y>
    </cdr:from>
    <cdr:to>
      <cdr:x>0.5076</cdr:x>
      <cdr:y>0.46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83074" y="525897"/>
          <a:ext cx="1265026" cy="885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226,8</a:t>
          </a:r>
          <a:endParaRPr lang="ru-RU" sz="1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0.45205</cdr:x>
      <cdr:y>0.15928</cdr:y>
    </cdr:from>
    <cdr:to>
      <cdr:x>0.59641</cdr:x>
      <cdr:y>0.44794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1330" y="488881"/>
          <a:ext cx="1265027" cy="885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234,0</a:t>
          </a:r>
          <a:endParaRPr lang="ru-RU" sz="1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0.5391</cdr:x>
      <cdr:y>0.30046</cdr:y>
    </cdr:from>
    <cdr:to>
      <cdr:x>0.68345</cdr:x>
      <cdr:y>0.58912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24127" y="922194"/>
          <a:ext cx="1264939" cy="885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180,0</a:t>
          </a:r>
          <a:endParaRPr lang="ru-RU" sz="1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0.63611</cdr:x>
      <cdr:y>0.40565</cdr:y>
    </cdr:from>
    <cdr:to>
      <cdr:x>0.78047</cdr:x>
      <cdr:y>0.69431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574229" y="1245038"/>
          <a:ext cx="1265027" cy="885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134,9</a:t>
          </a:r>
          <a:endParaRPr lang="ru-RU" sz="1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0.72607</cdr:x>
      <cdr:y>0.51349</cdr:y>
    </cdr:from>
    <cdr:to>
      <cdr:x>0.87042</cdr:x>
      <cdr:y>0.87962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62551" y="1576018"/>
          <a:ext cx="1264939" cy="1123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93,2</a:t>
          </a:r>
          <a:endParaRPr lang="ru-RU" sz="1200" b="1" dirty="0">
            <a:solidFill>
              <a:srgbClr val="FFFF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0.37325</cdr:x>
      <cdr:y>0.58348</cdr:y>
    </cdr:from>
    <cdr:to>
      <cdr:x>0.50151</cdr:x>
      <cdr:y>0.8022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0843" y="2105363"/>
          <a:ext cx="914357" cy="78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14,9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0.20309</cdr:x>
      <cdr:y>0.58735</cdr:y>
    </cdr:from>
    <cdr:to>
      <cdr:x>0.33136</cdr:x>
      <cdr:y>0.80607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7800" y="2119332"/>
          <a:ext cx="914429" cy="78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8,5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0.04841</cdr:x>
      <cdr:y>0.42749</cdr:y>
    </cdr:from>
    <cdr:to>
      <cdr:x>0.17667</cdr:x>
      <cdr:y>0.64621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098" y="1542532"/>
          <a:ext cx="914357" cy="78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13,8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0.17102</cdr:x>
      <cdr:y>0.21322</cdr:y>
    </cdr:from>
    <cdr:to>
      <cdr:x>0.29928</cdr:x>
      <cdr:y>0.43193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9200" y="769355"/>
          <a:ext cx="914357" cy="789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18,5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0.16604</cdr:x>
      <cdr:y>0.04896</cdr:y>
    </cdr:from>
    <cdr:to>
      <cdr:x>0.2943</cdr:x>
      <cdr:y>0.34275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3673" y="152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229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0.35922</cdr:x>
      <cdr:y>0.2469</cdr:y>
    </cdr:from>
    <cdr:to>
      <cdr:x>0.48749</cdr:x>
      <cdr:y>0.54069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60860" y="7684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153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0.55608</cdr:x>
      <cdr:y>0.37564</cdr:y>
    </cdr:from>
    <cdr:to>
      <cdr:x>0.68435</cdr:x>
      <cdr:y>0.66943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4279" y="11691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114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0.34006</cdr:x>
      <cdr:y>0.13715</cdr:y>
    </cdr:from>
    <cdr:to>
      <cdr:x>0.47448</cdr:x>
      <cdr:y>0.33382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3233" y="402944"/>
          <a:ext cx="914387" cy="577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16,6%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0.24957</cdr:x>
      <cdr:y>0.13243</cdr:y>
    </cdr:from>
    <cdr:to>
      <cdr:x>0.38399</cdr:x>
      <cdr:y>0.3291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97662" y="509937"/>
          <a:ext cx="914400" cy="757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1,7%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0.11329</cdr:x>
      <cdr:y>0.41002</cdr:y>
    </cdr:from>
    <cdr:to>
      <cdr:x>0.24771</cdr:x>
      <cdr:y>0.60669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0635" y="19064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81,5%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0.41398</cdr:x>
      <cdr:y>0.16336</cdr:y>
    </cdr:from>
    <cdr:to>
      <cdr:x>0.54209</cdr:x>
      <cdr:y>0.46118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4867" y="5015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84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0.59796</cdr:x>
      <cdr:y>0.35415</cdr:y>
    </cdr:from>
    <cdr:to>
      <cdr:x>0.72606</cdr:x>
      <cdr:y>0.65197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68074" y="1087379"/>
          <a:ext cx="914345" cy="91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55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330" cy="33988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423" y="0"/>
            <a:ext cx="4300855" cy="33988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B5060652-1B24-4765-AC38-47CF44A1EC5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68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412" y="3228896"/>
            <a:ext cx="7941401" cy="3058954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330" cy="33988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423" y="6456364"/>
            <a:ext cx="4300855" cy="33988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89C2035F-6B02-4A84-88C1-F4658CB7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4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035F-6B02-4A84-88C1-F4658CB710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035F-6B02-4A84-88C1-F4658CB710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7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035F-6B02-4A84-88C1-F4658CB710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0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035F-6B02-4A84-88C1-F4658CB710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5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035F-6B02-4A84-88C1-F4658CB710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5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7576" y="3509264"/>
            <a:ext cx="4703064" cy="2520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4191" y="4575555"/>
            <a:ext cx="4267200" cy="1945005"/>
          </a:xfrm>
          <a:custGeom>
            <a:avLst/>
            <a:gdLst/>
            <a:ahLst/>
            <a:cxnLst/>
            <a:rect l="l" t="t" r="r" b="b"/>
            <a:pathLst>
              <a:path w="4267200" h="1945004">
                <a:moveTo>
                  <a:pt x="3860800" y="1487424"/>
                </a:moveTo>
                <a:lnTo>
                  <a:pt x="2057400" y="1487424"/>
                </a:lnTo>
                <a:lnTo>
                  <a:pt x="2514599" y="1944624"/>
                </a:lnTo>
                <a:lnTo>
                  <a:pt x="3657600" y="1716024"/>
                </a:lnTo>
                <a:lnTo>
                  <a:pt x="3860800" y="1487424"/>
                </a:lnTo>
                <a:close/>
              </a:path>
              <a:path w="4267200" h="1945004">
                <a:moveTo>
                  <a:pt x="0" y="0"/>
                </a:moveTo>
                <a:lnTo>
                  <a:pt x="0" y="877824"/>
                </a:lnTo>
                <a:lnTo>
                  <a:pt x="1371600" y="1639824"/>
                </a:lnTo>
                <a:lnTo>
                  <a:pt x="2057400" y="1487424"/>
                </a:lnTo>
                <a:lnTo>
                  <a:pt x="3860800" y="1487424"/>
                </a:lnTo>
                <a:lnTo>
                  <a:pt x="4267200" y="1030224"/>
                </a:lnTo>
                <a:lnTo>
                  <a:pt x="4233333" y="877824"/>
                </a:lnTo>
                <a:lnTo>
                  <a:pt x="1524000" y="877824"/>
                </a:lnTo>
                <a:lnTo>
                  <a:pt x="0" y="0"/>
                </a:lnTo>
                <a:close/>
              </a:path>
              <a:path w="4267200" h="1945004">
                <a:moveTo>
                  <a:pt x="3124199" y="420624"/>
                </a:moveTo>
                <a:lnTo>
                  <a:pt x="1524000" y="877824"/>
                </a:lnTo>
                <a:lnTo>
                  <a:pt x="4233333" y="877824"/>
                </a:lnTo>
                <a:lnTo>
                  <a:pt x="4224528" y="838200"/>
                </a:lnTo>
                <a:lnTo>
                  <a:pt x="3218687" y="429768"/>
                </a:lnTo>
                <a:lnTo>
                  <a:pt x="3124199" y="420624"/>
                </a:lnTo>
                <a:close/>
              </a:path>
            </a:pathLst>
          </a:custGeom>
          <a:solidFill>
            <a:srgbClr val="006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05144" y="2786379"/>
            <a:ext cx="3813175" cy="1957070"/>
          </a:xfrm>
          <a:custGeom>
            <a:avLst/>
            <a:gdLst/>
            <a:ahLst/>
            <a:cxnLst/>
            <a:rect l="l" t="t" r="r" b="b"/>
            <a:pathLst>
              <a:path w="3813175" h="1957070">
                <a:moveTo>
                  <a:pt x="3193065" y="1231392"/>
                </a:moveTo>
                <a:lnTo>
                  <a:pt x="1828800" y="1231392"/>
                </a:lnTo>
                <a:lnTo>
                  <a:pt x="1926335" y="1240536"/>
                </a:lnTo>
                <a:lnTo>
                  <a:pt x="2039111" y="1280160"/>
                </a:lnTo>
                <a:lnTo>
                  <a:pt x="2154935" y="1325880"/>
                </a:lnTo>
                <a:lnTo>
                  <a:pt x="2249424" y="1383792"/>
                </a:lnTo>
                <a:lnTo>
                  <a:pt x="2276855" y="1414272"/>
                </a:lnTo>
                <a:lnTo>
                  <a:pt x="2307335" y="1441704"/>
                </a:lnTo>
                <a:lnTo>
                  <a:pt x="2325624" y="1478280"/>
                </a:lnTo>
                <a:lnTo>
                  <a:pt x="2325624" y="1508760"/>
                </a:lnTo>
                <a:lnTo>
                  <a:pt x="2316479" y="1536192"/>
                </a:lnTo>
                <a:lnTo>
                  <a:pt x="2286000" y="1575816"/>
                </a:lnTo>
                <a:lnTo>
                  <a:pt x="2173224" y="1621536"/>
                </a:lnTo>
                <a:lnTo>
                  <a:pt x="2069591" y="1652016"/>
                </a:lnTo>
                <a:lnTo>
                  <a:pt x="1981200" y="1688592"/>
                </a:lnTo>
                <a:lnTo>
                  <a:pt x="1905000" y="1719072"/>
                </a:lnTo>
                <a:lnTo>
                  <a:pt x="1840991" y="1746504"/>
                </a:lnTo>
                <a:lnTo>
                  <a:pt x="1792224" y="1773936"/>
                </a:lnTo>
                <a:lnTo>
                  <a:pt x="1737359" y="1822704"/>
                </a:lnTo>
                <a:lnTo>
                  <a:pt x="1716024" y="1840992"/>
                </a:lnTo>
                <a:lnTo>
                  <a:pt x="1697735" y="1889760"/>
                </a:lnTo>
                <a:lnTo>
                  <a:pt x="1706879" y="1917192"/>
                </a:lnTo>
                <a:lnTo>
                  <a:pt x="1716024" y="1935480"/>
                </a:lnTo>
                <a:lnTo>
                  <a:pt x="1737359" y="1956816"/>
                </a:lnTo>
                <a:lnTo>
                  <a:pt x="1764791" y="1956816"/>
                </a:lnTo>
                <a:lnTo>
                  <a:pt x="1792224" y="1947672"/>
                </a:lnTo>
                <a:lnTo>
                  <a:pt x="1828800" y="1947672"/>
                </a:lnTo>
                <a:lnTo>
                  <a:pt x="1926335" y="1935480"/>
                </a:lnTo>
                <a:lnTo>
                  <a:pt x="2115311" y="1917192"/>
                </a:lnTo>
                <a:lnTo>
                  <a:pt x="2212848" y="1898904"/>
                </a:lnTo>
                <a:lnTo>
                  <a:pt x="2249424" y="1889760"/>
                </a:lnTo>
                <a:lnTo>
                  <a:pt x="2276855" y="1880616"/>
                </a:lnTo>
                <a:lnTo>
                  <a:pt x="2298191" y="1871472"/>
                </a:lnTo>
                <a:lnTo>
                  <a:pt x="2307335" y="1871472"/>
                </a:lnTo>
                <a:lnTo>
                  <a:pt x="2325624" y="1859280"/>
                </a:lnTo>
                <a:lnTo>
                  <a:pt x="2362200" y="1850136"/>
                </a:lnTo>
                <a:lnTo>
                  <a:pt x="2429255" y="1822704"/>
                </a:lnTo>
                <a:lnTo>
                  <a:pt x="2670048" y="1737360"/>
                </a:lnTo>
                <a:lnTo>
                  <a:pt x="2734055" y="1706880"/>
                </a:lnTo>
                <a:lnTo>
                  <a:pt x="2791967" y="1688592"/>
                </a:lnTo>
                <a:lnTo>
                  <a:pt x="2877311" y="1652016"/>
                </a:lnTo>
                <a:lnTo>
                  <a:pt x="2935224" y="1594104"/>
                </a:lnTo>
                <a:lnTo>
                  <a:pt x="2971800" y="1527048"/>
                </a:lnTo>
                <a:lnTo>
                  <a:pt x="3002279" y="1478280"/>
                </a:lnTo>
                <a:lnTo>
                  <a:pt x="3069335" y="1374648"/>
                </a:lnTo>
                <a:lnTo>
                  <a:pt x="3154679" y="1271016"/>
                </a:lnTo>
                <a:lnTo>
                  <a:pt x="3193065" y="1231392"/>
                </a:lnTo>
                <a:close/>
              </a:path>
              <a:path w="3813175" h="1957070">
                <a:moveTo>
                  <a:pt x="3813048" y="0"/>
                </a:moveTo>
                <a:lnTo>
                  <a:pt x="3669791" y="6096"/>
                </a:lnTo>
                <a:lnTo>
                  <a:pt x="3621024" y="6096"/>
                </a:lnTo>
                <a:lnTo>
                  <a:pt x="3392424" y="42672"/>
                </a:lnTo>
                <a:lnTo>
                  <a:pt x="3352800" y="60960"/>
                </a:lnTo>
                <a:lnTo>
                  <a:pt x="3316224" y="91440"/>
                </a:lnTo>
                <a:lnTo>
                  <a:pt x="3297935" y="109728"/>
                </a:lnTo>
                <a:lnTo>
                  <a:pt x="3099815" y="158496"/>
                </a:lnTo>
                <a:lnTo>
                  <a:pt x="3011424" y="176784"/>
                </a:lnTo>
                <a:lnTo>
                  <a:pt x="2916935" y="185928"/>
                </a:lnTo>
                <a:lnTo>
                  <a:pt x="2706624" y="213360"/>
                </a:lnTo>
                <a:lnTo>
                  <a:pt x="2496311" y="243840"/>
                </a:lnTo>
                <a:lnTo>
                  <a:pt x="2276855" y="262128"/>
                </a:lnTo>
                <a:lnTo>
                  <a:pt x="2087879" y="280416"/>
                </a:lnTo>
                <a:lnTo>
                  <a:pt x="2002535" y="289560"/>
                </a:lnTo>
                <a:lnTo>
                  <a:pt x="1926335" y="298704"/>
                </a:lnTo>
                <a:lnTo>
                  <a:pt x="1868424" y="298704"/>
                </a:lnTo>
                <a:lnTo>
                  <a:pt x="1819655" y="310896"/>
                </a:lnTo>
                <a:lnTo>
                  <a:pt x="1783079" y="310896"/>
                </a:lnTo>
                <a:lnTo>
                  <a:pt x="1773935" y="320040"/>
                </a:lnTo>
                <a:lnTo>
                  <a:pt x="1755648" y="329184"/>
                </a:lnTo>
                <a:lnTo>
                  <a:pt x="1706879" y="365760"/>
                </a:lnTo>
                <a:lnTo>
                  <a:pt x="1630679" y="414528"/>
                </a:lnTo>
                <a:lnTo>
                  <a:pt x="1545335" y="463296"/>
                </a:lnTo>
                <a:lnTo>
                  <a:pt x="1469135" y="509016"/>
                </a:lnTo>
                <a:lnTo>
                  <a:pt x="1392935" y="548640"/>
                </a:lnTo>
                <a:lnTo>
                  <a:pt x="1344167" y="576072"/>
                </a:lnTo>
                <a:lnTo>
                  <a:pt x="1335024" y="585216"/>
                </a:lnTo>
                <a:lnTo>
                  <a:pt x="1325879" y="585216"/>
                </a:lnTo>
                <a:lnTo>
                  <a:pt x="1164335" y="661416"/>
                </a:lnTo>
                <a:lnTo>
                  <a:pt x="935735" y="755904"/>
                </a:lnTo>
                <a:lnTo>
                  <a:pt x="877824" y="774192"/>
                </a:lnTo>
                <a:lnTo>
                  <a:pt x="841248" y="792480"/>
                </a:lnTo>
                <a:lnTo>
                  <a:pt x="822959" y="804672"/>
                </a:lnTo>
                <a:lnTo>
                  <a:pt x="792479" y="832104"/>
                </a:lnTo>
                <a:lnTo>
                  <a:pt x="774191" y="859536"/>
                </a:lnTo>
                <a:lnTo>
                  <a:pt x="765048" y="890016"/>
                </a:lnTo>
                <a:lnTo>
                  <a:pt x="765048" y="917448"/>
                </a:lnTo>
                <a:lnTo>
                  <a:pt x="725424" y="935736"/>
                </a:lnTo>
                <a:lnTo>
                  <a:pt x="697991" y="944880"/>
                </a:lnTo>
                <a:lnTo>
                  <a:pt x="667511" y="975360"/>
                </a:lnTo>
                <a:lnTo>
                  <a:pt x="640079" y="1011936"/>
                </a:lnTo>
                <a:lnTo>
                  <a:pt x="582167" y="1109472"/>
                </a:lnTo>
                <a:lnTo>
                  <a:pt x="554735" y="1155192"/>
                </a:lnTo>
                <a:lnTo>
                  <a:pt x="524255" y="1203960"/>
                </a:lnTo>
                <a:lnTo>
                  <a:pt x="515111" y="1231392"/>
                </a:lnTo>
                <a:lnTo>
                  <a:pt x="496824" y="1249680"/>
                </a:lnTo>
                <a:lnTo>
                  <a:pt x="478535" y="1261872"/>
                </a:lnTo>
                <a:lnTo>
                  <a:pt x="402335" y="1307592"/>
                </a:lnTo>
                <a:lnTo>
                  <a:pt x="316991" y="1356360"/>
                </a:lnTo>
                <a:lnTo>
                  <a:pt x="240791" y="1402080"/>
                </a:lnTo>
                <a:lnTo>
                  <a:pt x="134111" y="1469136"/>
                </a:lnTo>
                <a:lnTo>
                  <a:pt x="48767" y="1527048"/>
                </a:lnTo>
                <a:lnTo>
                  <a:pt x="21335" y="1545336"/>
                </a:lnTo>
                <a:lnTo>
                  <a:pt x="0" y="1575816"/>
                </a:lnTo>
                <a:lnTo>
                  <a:pt x="0" y="1621536"/>
                </a:lnTo>
                <a:lnTo>
                  <a:pt x="21335" y="1652016"/>
                </a:lnTo>
                <a:lnTo>
                  <a:pt x="67055" y="1661160"/>
                </a:lnTo>
                <a:lnTo>
                  <a:pt x="134111" y="1661160"/>
                </a:lnTo>
                <a:lnTo>
                  <a:pt x="210311" y="1642872"/>
                </a:lnTo>
                <a:lnTo>
                  <a:pt x="307847" y="1621536"/>
                </a:lnTo>
                <a:lnTo>
                  <a:pt x="420624" y="1594104"/>
                </a:lnTo>
                <a:lnTo>
                  <a:pt x="533400" y="1554480"/>
                </a:lnTo>
                <a:lnTo>
                  <a:pt x="649224" y="1508760"/>
                </a:lnTo>
                <a:lnTo>
                  <a:pt x="755903" y="1459992"/>
                </a:lnTo>
                <a:lnTo>
                  <a:pt x="841248" y="1423416"/>
                </a:lnTo>
                <a:lnTo>
                  <a:pt x="896111" y="1392936"/>
                </a:lnTo>
                <a:lnTo>
                  <a:pt x="905255" y="1383792"/>
                </a:lnTo>
                <a:lnTo>
                  <a:pt x="963167" y="1383792"/>
                </a:lnTo>
                <a:lnTo>
                  <a:pt x="1030224" y="1374648"/>
                </a:lnTo>
                <a:lnTo>
                  <a:pt x="1133855" y="1347216"/>
                </a:lnTo>
                <a:lnTo>
                  <a:pt x="1258824" y="1316736"/>
                </a:lnTo>
                <a:lnTo>
                  <a:pt x="1392935" y="1289304"/>
                </a:lnTo>
                <a:lnTo>
                  <a:pt x="1536191" y="1261872"/>
                </a:lnTo>
                <a:lnTo>
                  <a:pt x="1688591" y="1240536"/>
                </a:lnTo>
                <a:lnTo>
                  <a:pt x="1828800" y="1231392"/>
                </a:lnTo>
                <a:lnTo>
                  <a:pt x="3193065" y="1231392"/>
                </a:lnTo>
                <a:lnTo>
                  <a:pt x="3249167" y="1173480"/>
                </a:lnTo>
                <a:lnTo>
                  <a:pt x="3352800" y="1097280"/>
                </a:lnTo>
                <a:lnTo>
                  <a:pt x="3441191" y="1033272"/>
                </a:lnTo>
                <a:lnTo>
                  <a:pt x="3517391" y="984504"/>
                </a:lnTo>
                <a:lnTo>
                  <a:pt x="3563111" y="944880"/>
                </a:lnTo>
                <a:lnTo>
                  <a:pt x="3584448" y="935736"/>
                </a:lnTo>
                <a:lnTo>
                  <a:pt x="3810000" y="822960"/>
                </a:lnTo>
                <a:lnTo>
                  <a:pt x="3810000" y="91440"/>
                </a:lnTo>
                <a:lnTo>
                  <a:pt x="3813048" y="0"/>
                </a:lnTo>
                <a:close/>
              </a:path>
            </a:pathLst>
          </a:custGeom>
          <a:solidFill>
            <a:srgbClr val="006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7576" y="3509264"/>
            <a:ext cx="4703064" cy="2520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4191" y="4575555"/>
            <a:ext cx="4267200" cy="1945005"/>
          </a:xfrm>
          <a:custGeom>
            <a:avLst/>
            <a:gdLst/>
            <a:ahLst/>
            <a:cxnLst/>
            <a:rect l="l" t="t" r="r" b="b"/>
            <a:pathLst>
              <a:path w="4267200" h="1945004">
                <a:moveTo>
                  <a:pt x="3860800" y="1487424"/>
                </a:moveTo>
                <a:lnTo>
                  <a:pt x="2057400" y="1487424"/>
                </a:lnTo>
                <a:lnTo>
                  <a:pt x="2514599" y="1944624"/>
                </a:lnTo>
                <a:lnTo>
                  <a:pt x="3657600" y="1716024"/>
                </a:lnTo>
                <a:lnTo>
                  <a:pt x="3860800" y="1487424"/>
                </a:lnTo>
                <a:close/>
              </a:path>
              <a:path w="4267200" h="1945004">
                <a:moveTo>
                  <a:pt x="0" y="0"/>
                </a:moveTo>
                <a:lnTo>
                  <a:pt x="0" y="877824"/>
                </a:lnTo>
                <a:lnTo>
                  <a:pt x="1371600" y="1639824"/>
                </a:lnTo>
                <a:lnTo>
                  <a:pt x="2057400" y="1487424"/>
                </a:lnTo>
                <a:lnTo>
                  <a:pt x="3860800" y="1487424"/>
                </a:lnTo>
                <a:lnTo>
                  <a:pt x="4267200" y="1030224"/>
                </a:lnTo>
                <a:lnTo>
                  <a:pt x="4233333" y="877824"/>
                </a:lnTo>
                <a:lnTo>
                  <a:pt x="1524000" y="877824"/>
                </a:lnTo>
                <a:lnTo>
                  <a:pt x="0" y="0"/>
                </a:lnTo>
                <a:close/>
              </a:path>
              <a:path w="4267200" h="1945004">
                <a:moveTo>
                  <a:pt x="3124199" y="420624"/>
                </a:moveTo>
                <a:lnTo>
                  <a:pt x="1524000" y="877824"/>
                </a:lnTo>
                <a:lnTo>
                  <a:pt x="4233333" y="877824"/>
                </a:lnTo>
                <a:lnTo>
                  <a:pt x="4224528" y="838200"/>
                </a:lnTo>
                <a:lnTo>
                  <a:pt x="3218687" y="429768"/>
                </a:lnTo>
                <a:lnTo>
                  <a:pt x="3124199" y="420624"/>
                </a:lnTo>
                <a:close/>
              </a:path>
            </a:pathLst>
          </a:custGeom>
          <a:solidFill>
            <a:srgbClr val="006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05144" y="2786379"/>
            <a:ext cx="3813175" cy="1957070"/>
          </a:xfrm>
          <a:custGeom>
            <a:avLst/>
            <a:gdLst/>
            <a:ahLst/>
            <a:cxnLst/>
            <a:rect l="l" t="t" r="r" b="b"/>
            <a:pathLst>
              <a:path w="3813175" h="1957070">
                <a:moveTo>
                  <a:pt x="3193065" y="1231392"/>
                </a:moveTo>
                <a:lnTo>
                  <a:pt x="1828800" y="1231392"/>
                </a:lnTo>
                <a:lnTo>
                  <a:pt x="1926335" y="1240536"/>
                </a:lnTo>
                <a:lnTo>
                  <a:pt x="2039111" y="1280160"/>
                </a:lnTo>
                <a:lnTo>
                  <a:pt x="2154935" y="1325880"/>
                </a:lnTo>
                <a:lnTo>
                  <a:pt x="2249424" y="1383792"/>
                </a:lnTo>
                <a:lnTo>
                  <a:pt x="2276855" y="1414272"/>
                </a:lnTo>
                <a:lnTo>
                  <a:pt x="2307335" y="1441704"/>
                </a:lnTo>
                <a:lnTo>
                  <a:pt x="2325624" y="1478280"/>
                </a:lnTo>
                <a:lnTo>
                  <a:pt x="2325624" y="1508760"/>
                </a:lnTo>
                <a:lnTo>
                  <a:pt x="2316479" y="1536192"/>
                </a:lnTo>
                <a:lnTo>
                  <a:pt x="2286000" y="1575816"/>
                </a:lnTo>
                <a:lnTo>
                  <a:pt x="2173224" y="1621536"/>
                </a:lnTo>
                <a:lnTo>
                  <a:pt x="2069591" y="1652016"/>
                </a:lnTo>
                <a:lnTo>
                  <a:pt x="1981200" y="1688592"/>
                </a:lnTo>
                <a:lnTo>
                  <a:pt x="1905000" y="1719072"/>
                </a:lnTo>
                <a:lnTo>
                  <a:pt x="1840991" y="1746504"/>
                </a:lnTo>
                <a:lnTo>
                  <a:pt x="1792224" y="1773936"/>
                </a:lnTo>
                <a:lnTo>
                  <a:pt x="1737359" y="1822704"/>
                </a:lnTo>
                <a:lnTo>
                  <a:pt x="1716024" y="1840992"/>
                </a:lnTo>
                <a:lnTo>
                  <a:pt x="1697735" y="1889760"/>
                </a:lnTo>
                <a:lnTo>
                  <a:pt x="1706879" y="1917192"/>
                </a:lnTo>
                <a:lnTo>
                  <a:pt x="1716024" y="1935480"/>
                </a:lnTo>
                <a:lnTo>
                  <a:pt x="1737359" y="1956816"/>
                </a:lnTo>
                <a:lnTo>
                  <a:pt x="1764791" y="1956816"/>
                </a:lnTo>
                <a:lnTo>
                  <a:pt x="1792224" y="1947672"/>
                </a:lnTo>
                <a:lnTo>
                  <a:pt x="1828800" y="1947672"/>
                </a:lnTo>
                <a:lnTo>
                  <a:pt x="1926335" y="1935480"/>
                </a:lnTo>
                <a:lnTo>
                  <a:pt x="2115311" y="1917192"/>
                </a:lnTo>
                <a:lnTo>
                  <a:pt x="2212848" y="1898904"/>
                </a:lnTo>
                <a:lnTo>
                  <a:pt x="2249424" y="1889760"/>
                </a:lnTo>
                <a:lnTo>
                  <a:pt x="2276855" y="1880616"/>
                </a:lnTo>
                <a:lnTo>
                  <a:pt x="2298191" y="1871472"/>
                </a:lnTo>
                <a:lnTo>
                  <a:pt x="2307335" y="1871472"/>
                </a:lnTo>
                <a:lnTo>
                  <a:pt x="2325624" y="1859280"/>
                </a:lnTo>
                <a:lnTo>
                  <a:pt x="2362200" y="1850136"/>
                </a:lnTo>
                <a:lnTo>
                  <a:pt x="2429255" y="1822704"/>
                </a:lnTo>
                <a:lnTo>
                  <a:pt x="2670048" y="1737360"/>
                </a:lnTo>
                <a:lnTo>
                  <a:pt x="2734055" y="1706880"/>
                </a:lnTo>
                <a:lnTo>
                  <a:pt x="2791967" y="1688592"/>
                </a:lnTo>
                <a:lnTo>
                  <a:pt x="2877311" y="1652016"/>
                </a:lnTo>
                <a:lnTo>
                  <a:pt x="2935224" y="1594104"/>
                </a:lnTo>
                <a:lnTo>
                  <a:pt x="2971800" y="1527048"/>
                </a:lnTo>
                <a:lnTo>
                  <a:pt x="3002279" y="1478280"/>
                </a:lnTo>
                <a:lnTo>
                  <a:pt x="3069335" y="1374648"/>
                </a:lnTo>
                <a:lnTo>
                  <a:pt x="3154679" y="1271016"/>
                </a:lnTo>
                <a:lnTo>
                  <a:pt x="3193065" y="1231392"/>
                </a:lnTo>
                <a:close/>
              </a:path>
              <a:path w="3813175" h="1957070">
                <a:moveTo>
                  <a:pt x="3813048" y="0"/>
                </a:moveTo>
                <a:lnTo>
                  <a:pt x="3669791" y="6096"/>
                </a:lnTo>
                <a:lnTo>
                  <a:pt x="3621024" y="6096"/>
                </a:lnTo>
                <a:lnTo>
                  <a:pt x="3392424" y="42672"/>
                </a:lnTo>
                <a:lnTo>
                  <a:pt x="3352800" y="60960"/>
                </a:lnTo>
                <a:lnTo>
                  <a:pt x="3316224" y="91440"/>
                </a:lnTo>
                <a:lnTo>
                  <a:pt x="3297935" y="109728"/>
                </a:lnTo>
                <a:lnTo>
                  <a:pt x="3099815" y="158496"/>
                </a:lnTo>
                <a:lnTo>
                  <a:pt x="3011424" y="176784"/>
                </a:lnTo>
                <a:lnTo>
                  <a:pt x="2916935" y="185928"/>
                </a:lnTo>
                <a:lnTo>
                  <a:pt x="2706624" y="213360"/>
                </a:lnTo>
                <a:lnTo>
                  <a:pt x="2496311" y="243840"/>
                </a:lnTo>
                <a:lnTo>
                  <a:pt x="2276855" y="262128"/>
                </a:lnTo>
                <a:lnTo>
                  <a:pt x="2087879" y="280416"/>
                </a:lnTo>
                <a:lnTo>
                  <a:pt x="2002535" y="289560"/>
                </a:lnTo>
                <a:lnTo>
                  <a:pt x="1926335" y="298704"/>
                </a:lnTo>
                <a:lnTo>
                  <a:pt x="1868424" y="298704"/>
                </a:lnTo>
                <a:lnTo>
                  <a:pt x="1819655" y="310896"/>
                </a:lnTo>
                <a:lnTo>
                  <a:pt x="1783079" y="310896"/>
                </a:lnTo>
                <a:lnTo>
                  <a:pt x="1773935" y="320040"/>
                </a:lnTo>
                <a:lnTo>
                  <a:pt x="1755648" y="329184"/>
                </a:lnTo>
                <a:lnTo>
                  <a:pt x="1706879" y="365760"/>
                </a:lnTo>
                <a:lnTo>
                  <a:pt x="1630679" y="414528"/>
                </a:lnTo>
                <a:lnTo>
                  <a:pt x="1545335" y="463296"/>
                </a:lnTo>
                <a:lnTo>
                  <a:pt x="1469135" y="509016"/>
                </a:lnTo>
                <a:lnTo>
                  <a:pt x="1392935" y="548640"/>
                </a:lnTo>
                <a:lnTo>
                  <a:pt x="1344167" y="576072"/>
                </a:lnTo>
                <a:lnTo>
                  <a:pt x="1335024" y="585216"/>
                </a:lnTo>
                <a:lnTo>
                  <a:pt x="1325879" y="585216"/>
                </a:lnTo>
                <a:lnTo>
                  <a:pt x="1164335" y="661416"/>
                </a:lnTo>
                <a:lnTo>
                  <a:pt x="935735" y="755904"/>
                </a:lnTo>
                <a:lnTo>
                  <a:pt x="877824" y="774192"/>
                </a:lnTo>
                <a:lnTo>
                  <a:pt x="841248" y="792480"/>
                </a:lnTo>
                <a:lnTo>
                  <a:pt x="822959" y="804672"/>
                </a:lnTo>
                <a:lnTo>
                  <a:pt x="792479" y="832104"/>
                </a:lnTo>
                <a:lnTo>
                  <a:pt x="774191" y="859536"/>
                </a:lnTo>
                <a:lnTo>
                  <a:pt x="765048" y="890016"/>
                </a:lnTo>
                <a:lnTo>
                  <a:pt x="765048" y="917448"/>
                </a:lnTo>
                <a:lnTo>
                  <a:pt x="725424" y="935736"/>
                </a:lnTo>
                <a:lnTo>
                  <a:pt x="697991" y="944880"/>
                </a:lnTo>
                <a:lnTo>
                  <a:pt x="667511" y="975360"/>
                </a:lnTo>
                <a:lnTo>
                  <a:pt x="640079" y="1011936"/>
                </a:lnTo>
                <a:lnTo>
                  <a:pt x="582167" y="1109472"/>
                </a:lnTo>
                <a:lnTo>
                  <a:pt x="554735" y="1155192"/>
                </a:lnTo>
                <a:lnTo>
                  <a:pt x="524255" y="1203960"/>
                </a:lnTo>
                <a:lnTo>
                  <a:pt x="515111" y="1231392"/>
                </a:lnTo>
                <a:lnTo>
                  <a:pt x="496824" y="1249680"/>
                </a:lnTo>
                <a:lnTo>
                  <a:pt x="478535" y="1261872"/>
                </a:lnTo>
                <a:lnTo>
                  <a:pt x="402335" y="1307592"/>
                </a:lnTo>
                <a:lnTo>
                  <a:pt x="316991" y="1356360"/>
                </a:lnTo>
                <a:lnTo>
                  <a:pt x="240791" y="1402080"/>
                </a:lnTo>
                <a:lnTo>
                  <a:pt x="134111" y="1469136"/>
                </a:lnTo>
                <a:lnTo>
                  <a:pt x="48767" y="1527048"/>
                </a:lnTo>
                <a:lnTo>
                  <a:pt x="21335" y="1545336"/>
                </a:lnTo>
                <a:lnTo>
                  <a:pt x="0" y="1575816"/>
                </a:lnTo>
                <a:lnTo>
                  <a:pt x="0" y="1621536"/>
                </a:lnTo>
                <a:lnTo>
                  <a:pt x="21335" y="1652016"/>
                </a:lnTo>
                <a:lnTo>
                  <a:pt x="67055" y="1661160"/>
                </a:lnTo>
                <a:lnTo>
                  <a:pt x="134111" y="1661160"/>
                </a:lnTo>
                <a:lnTo>
                  <a:pt x="210311" y="1642872"/>
                </a:lnTo>
                <a:lnTo>
                  <a:pt x="307847" y="1621536"/>
                </a:lnTo>
                <a:lnTo>
                  <a:pt x="420624" y="1594104"/>
                </a:lnTo>
                <a:lnTo>
                  <a:pt x="533400" y="1554480"/>
                </a:lnTo>
                <a:lnTo>
                  <a:pt x="649224" y="1508760"/>
                </a:lnTo>
                <a:lnTo>
                  <a:pt x="755903" y="1459992"/>
                </a:lnTo>
                <a:lnTo>
                  <a:pt x="841248" y="1423416"/>
                </a:lnTo>
                <a:lnTo>
                  <a:pt x="896111" y="1392936"/>
                </a:lnTo>
                <a:lnTo>
                  <a:pt x="905255" y="1383792"/>
                </a:lnTo>
                <a:lnTo>
                  <a:pt x="963167" y="1383792"/>
                </a:lnTo>
                <a:lnTo>
                  <a:pt x="1030224" y="1374648"/>
                </a:lnTo>
                <a:lnTo>
                  <a:pt x="1133855" y="1347216"/>
                </a:lnTo>
                <a:lnTo>
                  <a:pt x="1258824" y="1316736"/>
                </a:lnTo>
                <a:lnTo>
                  <a:pt x="1392935" y="1289304"/>
                </a:lnTo>
                <a:lnTo>
                  <a:pt x="1536191" y="1261872"/>
                </a:lnTo>
                <a:lnTo>
                  <a:pt x="1688591" y="1240536"/>
                </a:lnTo>
                <a:lnTo>
                  <a:pt x="1828800" y="1231392"/>
                </a:lnTo>
                <a:lnTo>
                  <a:pt x="3193065" y="1231392"/>
                </a:lnTo>
                <a:lnTo>
                  <a:pt x="3249167" y="1173480"/>
                </a:lnTo>
                <a:lnTo>
                  <a:pt x="3352800" y="1097280"/>
                </a:lnTo>
                <a:lnTo>
                  <a:pt x="3441191" y="1033272"/>
                </a:lnTo>
                <a:lnTo>
                  <a:pt x="3517391" y="984504"/>
                </a:lnTo>
                <a:lnTo>
                  <a:pt x="3563111" y="944880"/>
                </a:lnTo>
                <a:lnTo>
                  <a:pt x="3584448" y="935736"/>
                </a:lnTo>
                <a:lnTo>
                  <a:pt x="3810000" y="822960"/>
                </a:lnTo>
                <a:lnTo>
                  <a:pt x="3810000" y="91440"/>
                </a:lnTo>
                <a:lnTo>
                  <a:pt x="3813048" y="0"/>
                </a:lnTo>
                <a:close/>
              </a:path>
            </a:pathLst>
          </a:custGeom>
          <a:solidFill>
            <a:srgbClr val="006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7576" y="3509264"/>
            <a:ext cx="4703064" cy="2520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4191" y="4575555"/>
            <a:ext cx="4267200" cy="1945005"/>
          </a:xfrm>
          <a:custGeom>
            <a:avLst/>
            <a:gdLst/>
            <a:ahLst/>
            <a:cxnLst/>
            <a:rect l="l" t="t" r="r" b="b"/>
            <a:pathLst>
              <a:path w="4267200" h="1945004">
                <a:moveTo>
                  <a:pt x="3860800" y="1487424"/>
                </a:moveTo>
                <a:lnTo>
                  <a:pt x="2057400" y="1487424"/>
                </a:lnTo>
                <a:lnTo>
                  <a:pt x="2514599" y="1944624"/>
                </a:lnTo>
                <a:lnTo>
                  <a:pt x="3657600" y="1716024"/>
                </a:lnTo>
                <a:lnTo>
                  <a:pt x="3860800" y="1487424"/>
                </a:lnTo>
                <a:close/>
              </a:path>
              <a:path w="4267200" h="1945004">
                <a:moveTo>
                  <a:pt x="0" y="0"/>
                </a:moveTo>
                <a:lnTo>
                  <a:pt x="0" y="877824"/>
                </a:lnTo>
                <a:lnTo>
                  <a:pt x="1371600" y="1639824"/>
                </a:lnTo>
                <a:lnTo>
                  <a:pt x="2057400" y="1487424"/>
                </a:lnTo>
                <a:lnTo>
                  <a:pt x="3860800" y="1487424"/>
                </a:lnTo>
                <a:lnTo>
                  <a:pt x="4267200" y="1030224"/>
                </a:lnTo>
                <a:lnTo>
                  <a:pt x="4233333" y="877824"/>
                </a:lnTo>
                <a:lnTo>
                  <a:pt x="1524000" y="877824"/>
                </a:lnTo>
                <a:lnTo>
                  <a:pt x="0" y="0"/>
                </a:lnTo>
                <a:close/>
              </a:path>
              <a:path w="4267200" h="1945004">
                <a:moveTo>
                  <a:pt x="3124199" y="420624"/>
                </a:moveTo>
                <a:lnTo>
                  <a:pt x="1524000" y="877824"/>
                </a:lnTo>
                <a:lnTo>
                  <a:pt x="4233333" y="877824"/>
                </a:lnTo>
                <a:lnTo>
                  <a:pt x="4224528" y="838200"/>
                </a:lnTo>
                <a:lnTo>
                  <a:pt x="3218687" y="429768"/>
                </a:lnTo>
                <a:lnTo>
                  <a:pt x="3124199" y="420624"/>
                </a:lnTo>
                <a:close/>
              </a:path>
            </a:pathLst>
          </a:custGeom>
          <a:solidFill>
            <a:srgbClr val="006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05144" y="2786379"/>
            <a:ext cx="3813175" cy="1957070"/>
          </a:xfrm>
          <a:custGeom>
            <a:avLst/>
            <a:gdLst/>
            <a:ahLst/>
            <a:cxnLst/>
            <a:rect l="l" t="t" r="r" b="b"/>
            <a:pathLst>
              <a:path w="3813175" h="1957070">
                <a:moveTo>
                  <a:pt x="3193065" y="1231392"/>
                </a:moveTo>
                <a:lnTo>
                  <a:pt x="1828800" y="1231392"/>
                </a:lnTo>
                <a:lnTo>
                  <a:pt x="1926335" y="1240536"/>
                </a:lnTo>
                <a:lnTo>
                  <a:pt x="2039111" y="1280160"/>
                </a:lnTo>
                <a:lnTo>
                  <a:pt x="2154935" y="1325880"/>
                </a:lnTo>
                <a:lnTo>
                  <a:pt x="2249424" y="1383792"/>
                </a:lnTo>
                <a:lnTo>
                  <a:pt x="2276855" y="1414272"/>
                </a:lnTo>
                <a:lnTo>
                  <a:pt x="2307335" y="1441704"/>
                </a:lnTo>
                <a:lnTo>
                  <a:pt x="2325624" y="1478280"/>
                </a:lnTo>
                <a:lnTo>
                  <a:pt x="2325624" y="1508760"/>
                </a:lnTo>
                <a:lnTo>
                  <a:pt x="2316479" y="1536192"/>
                </a:lnTo>
                <a:lnTo>
                  <a:pt x="2286000" y="1575816"/>
                </a:lnTo>
                <a:lnTo>
                  <a:pt x="2173224" y="1621536"/>
                </a:lnTo>
                <a:lnTo>
                  <a:pt x="2069591" y="1652016"/>
                </a:lnTo>
                <a:lnTo>
                  <a:pt x="1981200" y="1688592"/>
                </a:lnTo>
                <a:lnTo>
                  <a:pt x="1905000" y="1719072"/>
                </a:lnTo>
                <a:lnTo>
                  <a:pt x="1840991" y="1746504"/>
                </a:lnTo>
                <a:lnTo>
                  <a:pt x="1792224" y="1773936"/>
                </a:lnTo>
                <a:lnTo>
                  <a:pt x="1737359" y="1822704"/>
                </a:lnTo>
                <a:lnTo>
                  <a:pt x="1716024" y="1840992"/>
                </a:lnTo>
                <a:lnTo>
                  <a:pt x="1697735" y="1889760"/>
                </a:lnTo>
                <a:lnTo>
                  <a:pt x="1706879" y="1917192"/>
                </a:lnTo>
                <a:lnTo>
                  <a:pt x="1716024" y="1935480"/>
                </a:lnTo>
                <a:lnTo>
                  <a:pt x="1737359" y="1956816"/>
                </a:lnTo>
                <a:lnTo>
                  <a:pt x="1764791" y="1956816"/>
                </a:lnTo>
                <a:lnTo>
                  <a:pt x="1792224" y="1947672"/>
                </a:lnTo>
                <a:lnTo>
                  <a:pt x="1828800" y="1947672"/>
                </a:lnTo>
                <a:lnTo>
                  <a:pt x="1926335" y="1935480"/>
                </a:lnTo>
                <a:lnTo>
                  <a:pt x="2115311" y="1917192"/>
                </a:lnTo>
                <a:lnTo>
                  <a:pt x="2212848" y="1898904"/>
                </a:lnTo>
                <a:lnTo>
                  <a:pt x="2249424" y="1889760"/>
                </a:lnTo>
                <a:lnTo>
                  <a:pt x="2276855" y="1880616"/>
                </a:lnTo>
                <a:lnTo>
                  <a:pt x="2298191" y="1871472"/>
                </a:lnTo>
                <a:lnTo>
                  <a:pt x="2307335" y="1871472"/>
                </a:lnTo>
                <a:lnTo>
                  <a:pt x="2325624" y="1859280"/>
                </a:lnTo>
                <a:lnTo>
                  <a:pt x="2362200" y="1850136"/>
                </a:lnTo>
                <a:lnTo>
                  <a:pt x="2429255" y="1822704"/>
                </a:lnTo>
                <a:lnTo>
                  <a:pt x="2670048" y="1737360"/>
                </a:lnTo>
                <a:lnTo>
                  <a:pt x="2734055" y="1706880"/>
                </a:lnTo>
                <a:lnTo>
                  <a:pt x="2791967" y="1688592"/>
                </a:lnTo>
                <a:lnTo>
                  <a:pt x="2877311" y="1652016"/>
                </a:lnTo>
                <a:lnTo>
                  <a:pt x="2935224" y="1594104"/>
                </a:lnTo>
                <a:lnTo>
                  <a:pt x="2971800" y="1527048"/>
                </a:lnTo>
                <a:lnTo>
                  <a:pt x="3002279" y="1478280"/>
                </a:lnTo>
                <a:lnTo>
                  <a:pt x="3069335" y="1374648"/>
                </a:lnTo>
                <a:lnTo>
                  <a:pt x="3154679" y="1271016"/>
                </a:lnTo>
                <a:lnTo>
                  <a:pt x="3193065" y="1231392"/>
                </a:lnTo>
                <a:close/>
              </a:path>
              <a:path w="3813175" h="1957070">
                <a:moveTo>
                  <a:pt x="3813048" y="0"/>
                </a:moveTo>
                <a:lnTo>
                  <a:pt x="3669791" y="6096"/>
                </a:lnTo>
                <a:lnTo>
                  <a:pt x="3621024" y="6096"/>
                </a:lnTo>
                <a:lnTo>
                  <a:pt x="3392424" y="42672"/>
                </a:lnTo>
                <a:lnTo>
                  <a:pt x="3352800" y="60960"/>
                </a:lnTo>
                <a:lnTo>
                  <a:pt x="3316224" y="91440"/>
                </a:lnTo>
                <a:lnTo>
                  <a:pt x="3297935" y="109728"/>
                </a:lnTo>
                <a:lnTo>
                  <a:pt x="3099815" y="158496"/>
                </a:lnTo>
                <a:lnTo>
                  <a:pt x="3011424" y="176784"/>
                </a:lnTo>
                <a:lnTo>
                  <a:pt x="2916935" y="185928"/>
                </a:lnTo>
                <a:lnTo>
                  <a:pt x="2706624" y="213360"/>
                </a:lnTo>
                <a:lnTo>
                  <a:pt x="2496311" y="243840"/>
                </a:lnTo>
                <a:lnTo>
                  <a:pt x="2276855" y="262128"/>
                </a:lnTo>
                <a:lnTo>
                  <a:pt x="2087879" y="280416"/>
                </a:lnTo>
                <a:lnTo>
                  <a:pt x="2002535" y="289560"/>
                </a:lnTo>
                <a:lnTo>
                  <a:pt x="1926335" y="298704"/>
                </a:lnTo>
                <a:lnTo>
                  <a:pt x="1868424" y="298704"/>
                </a:lnTo>
                <a:lnTo>
                  <a:pt x="1819655" y="310896"/>
                </a:lnTo>
                <a:lnTo>
                  <a:pt x="1783079" y="310896"/>
                </a:lnTo>
                <a:lnTo>
                  <a:pt x="1773935" y="320040"/>
                </a:lnTo>
                <a:lnTo>
                  <a:pt x="1755648" y="329184"/>
                </a:lnTo>
                <a:lnTo>
                  <a:pt x="1706879" y="365760"/>
                </a:lnTo>
                <a:lnTo>
                  <a:pt x="1630679" y="414528"/>
                </a:lnTo>
                <a:lnTo>
                  <a:pt x="1545335" y="463296"/>
                </a:lnTo>
                <a:lnTo>
                  <a:pt x="1469135" y="509016"/>
                </a:lnTo>
                <a:lnTo>
                  <a:pt x="1392935" y="548640"/>
                </a:lnTo>
                <a:lnTo>
                  <a:pt x="1344167" y="576072"/>
                </a:lnTo>
                <a:lnTo>
                  <a:pt x="1335024" y="585216"/>
                </a:lnTo>
                <a:lnTo>
                  <a:pt x="1325879" y="585216"/>
                </a:lnTo>
                <a:lnTo>
                  <a:pt x="1164335" y="661416"/>
                </a:lnTo>
                <a:lnTo>
                  <a:pt x="935735" y="755904"/>
                </a:lnTo>
                <a:lnTo>
                  <a:pt x="877824" y="774192"/>
                </a:lnTo>
                <a:lnTo>
                  <a:pt x="841248" y="792480"/>
                </a:lnTo>
                <a:lnTo>
                  <a:pt x="822959" y="804672"/>
                </a:lnTo>
                <a:lnTo>
                  <a:pt x="792479" y="832104"/>
                </a:lnTo>
                <a:lnTo>
                  <a:pt x="774191" y="859536"/>
                </a:lnTo>
                <a:lnTo>
                  <a:pt x="765048" y="890016"/>
                </a:lnTo>
                <a:lnTo>
                  <a:pt x="765048" y="917448"/>
                </a:lnTo>
                <a:lnTo>
                  <a:pt x="725424" y="935736"/>
                </a:lnTo>
                <a:lnTo>
                  <a:pt x="697991" y="944880"/>
                </a:lnTo>
                <a:lnTo>
                  <a:pt x="667511" y="975360"/>
                </a:lnTo>
                <a:lnTo>
                  <a:pt x="640079" y="1011936"/>
                </a:lnTo>
                <a:lnTo>
                  <a:pt x="582167" y="1109472"/>
                </a:lnTo>
                <a:lnTo>
                  <a:pt x="554735" y="1155192"/>
                </a:lnTo>
                <a:lnTo>
                  <a:pt x="524255" y="1203960"/>
                </a:lnTo>
                <a:lnTo>
                  <a:pt x="515111" y="1231392"/>
                </a:lnTo>
                <a:lnTo>
                  <a:pt x="496824" y="1249680"/>
                </a:lnTo>
                <a:lnTo>
                  <a:pt x="478535" y="1261872"/>
                </a:lnTo>
                <a:lnTo>
                  <a:pt x="402335" y="1307592"/>
                </a:lnTo>
                <a:lnTo>
                  <a:pt x="316991" y="1356360"/>
                </a:lnTo>
                <a:lnTo>
                  <a:pt x="240791" y="1402080"/>
                </a:lnTo>
                <a:lnTo>
                  <a:pt x="134111" y="1469136"/>
                </a:lnTo>
                <a:lnTo>
                  <a:pt x="48767" y="1527048"/>
                </a:lnTo>
                <a:lnTo>
                  <a:pt x="21335" y="1545336"/>
                </a:lnTo>
                <a:lnTo>
                  <a:pt x="0" y="1575816"/>
                </a:lnTo>
                <a:lnTo>
                  <a:pt x="0" y="1621536"/>
                </a:lnTo>
                <a:lnTo>
                  <a:pt x="21335" y="1652016"/>
                </a:lnTo>
                <a:lnTo>
                  <a:pt x="67055" y="1661160"/>
                </a:lnTo>
                <a:lnTo>
                  <a:pt x="134111" y="1661160"/>
                </a:lnTo>
                <a:lnTo>
                  <a:pt x="210311" y="1642872"/>
                </a:lnTo>
                <a:lnTo>
                  <a:pt x="307847" y="1621536"/>
                </a:lnTo>
                <a:lnTo>
                  <a:pt x="420624" y="1594104"/>
                </a:lnTo>
                <a:lnTo>
                  <a:pt x="533400" y="1554480"/>
                </a:lnTo>
                <a:lnTo>
                  <a:pt x="649224" y="1508760"/>
                </a:lnTo>
                <a:lnTo>
                  <a:pt x="755903" y="1459992"/>
                </a:lnTo>
                <a:lnTo>
                  <a:pt x="841248" y="1423416"/>
                </a:lnTo>
                <a:lnTo>
                  <a:pt x="896111" y="1392936"/>
                </a:lnTo>
                <a:lnTo>
                  <a:pt x="905255" y="1383792"/>
                </a:lnTo>
                <a:lnTo>
                  <a:pt x="963167" y="1383792"/>
                </a:lnTo>
                <a:lnTo>
                  <a:pt x="1030224" y="1374648"/>
                </a:lnTo>
                <a:lnTo>
                  <a:pt x="1133855" y="1347216"/>
                </a:lnTo>
                <a:lnTo>
                  <a:pt x="1258824" y="1316736"/>
                </a:lnTo>
                <a:lnTo>
                  <a:pt x="1392935" y="1289304"/>
                </a:lnTo>
                <a:lnTo>
                  <a:pt x="1536191" y="1261872"/>
                </a:lnTo>
                <a:lnTo>
                  <a:pt x="1688591" y="1240536"/>
                </a:lnTo>
                <a:lnTo>
                  <a:pt x="1828800" y="1231392"/>
                </a:lnTo>
                <a:lnTo>
                  <a:pt x="3193065" y="1231392"/>
                </a:lnTo>
                <a:lnTo>
                  <a:pt x="3249167" y="1173480"/>
                </a:lnTo>
                <a:lnTo>
                  <a:pt x="3352800" y="1097280"/>
                </a:lnTo>
                <a:lnTo>
                  <a:pt x="3441191" y="1033272"/>
                </a:lnTo>
                <a:lnTo>
                  <a:pt x="3517391" y="984504"/>
                </a:lnTo>
                <a:lnTo>
                  <a:pt x="3563111" y="944880"/>
                </a:lnTo>
                <a:lnTo>
                  <a:pt x="3584448" y="935736"/>
                </a:lnTo>
                <a:lnTo>
                  <a:pt x="3810000" y="822960"/>
                </a:lnTo>
                <a:lnTo>
                  <a:pt x="3810000" y="91440"/>
                </a:lnTo>
                <a:lnTo>
                  <a:pt x="3813048" y="0"/>
                </a:lnTo>
                <a:close/>
              </a:path>
            </a:pathLst>
          </a:custGeom>
          <a:solidFill>
            <a:srgbClr val="006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2132" y="1725168"/>
            <a:ext cx="6549135" cy="3682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302" y="2401823"/>
            <a:ext cx="8400795" cy="331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jpeg"/><Relationship Id="rId4" Type="http://schemas.openxmlformats.org/officeDocument/2006/relationships/image" Target="../media/image5.pn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9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0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9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4.png"/><Relationship Id="rId7" Type="http://schemas.openxmlformats.org/officeDocument/2006/relationships/image" Target="../media/image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1.png"/><Relationship Id="rId7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2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hart" Target="../charts/char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2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8990" y="2481579"/>
            <a:ext cx="8534400" cy="1880643"/>
          </a:xfrm>
          <a:prstGeom prst="rect">
            <a:avLst/>
          </a:prstGeom>
          <a:ln w="9142">
            <a:solidFill>
              <a:srgbClr val="FFFF00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222250" marR="214629" indent="-4445" algn="ctr">
              <a:lnSpc>
                <a:spcPct val="100000"/>
              </a:lnSpc>
              <a:spcBef>
                <a:spcPts val="1225"/>
              </a:spcBef>
            </a:pPr>
            <a:r>
              <a:rPr sz="28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ОТЧЕТ </a:t>
            </a:r>
            <a:r>
              <a:rPr sz="2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О </a:t>
            </a:r>
            <a:r>
              <a:rPr sz="28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  </a:t>
            </a:r>
            <a:r>
              <a:rPr sz="2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ДЕРМАТОВЕНЕРОЛОГИЧЕСКОЙ  </a:t>
            </a:r>
            <a:r>
              <a:rPr sz="2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СЛУЖБЫ </a:t>
            </a:r>
            <a:r>
              <a:rPr sz="2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8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ТЕРРИТОРИИ </a:t>
            </a:r>
            <a:r>
              <a:rPr lang="ru-RU" sz="2800" b="1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sz="28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 </a:t>
            </a:r>
            <a:r>
              <a:rPr sz="2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lang="ru-RU" sz="2800" b="1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2018 ГОД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8990" y="5206153"/>
            <a:ext cx="9220200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ts val="2590"/>
              </a:lnSpc>
              <a:spcBef>
                <a:spcPts val="590"/>
              </a:spcBef>
            </a:pPr>
            <a:r>
              <a:rPr lang="ru-RU" sz="32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</a:t>
            </a:r>
            <a:r>
              <a:rPr lang="ru-RU" sz="3200" b="1" i="1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Бердешева</a:t>
            </a:r>
            <a:r>
              <a:rPr lang="ru-RU" sz="3200" b="1" i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Мира </a:t>
            </a:r>
            <a:r>
              <a:rPr lang="ru-RU" sz="3200" b="1" i="1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У</a:t>
            </a:r>
            <a:r>
              <a:rPr lang="ru-RU" sz="3200" b="1" i="1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разовна</a:t>
            </a:r>
            <a:endParaRPr lang="ru-RU" sz="3200" b="1" i="1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07645" marR="5080" indent="-195580" algn="ctr">
              <a:lnSpc>
                <a:spcPts val="2590"/>
              </a:lnSpc>
              <a:spcBef>
                <a:spcPts val="590"/>
              </a:spcBef>
            </a:pPr>
            <a:r>
              <a:rPr lang="ru-RU" sz="2400" b="1" i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Директор областного кожно-венерологического диспансера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1191" y="576580"/>
            <a:ext cx="6248400" cy="1600200"/>
          </a:xfrm>
          <a:custGeom>
            <a:avLst/>
            <a:gdLst/>
            <a:ahLst/>
            <a:cxnLst/>
            <a:rect l="l" t="t" r="r" b="b"/>
            <a:pathLst>
              <a:path w="6248400" h="1600200">
                <a:moveTo>
                  <a:pt x="0" y="1600200"/>
                </a:moveTo>
                <a:lnTo>
                  <a:pt x="6248400" y="1600200"/>
                </a:lnTo>
                <a:lnTo>
                  <a:pt x="62484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41191" y="576580"/>
            <a:ext cx="6248400" cy="160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41191" y="576580"/>
            <a:ext cx="6248400" cy="1600200"/>
          </a:xfrm>
          <a:custGeom>
            <a:avLst/>
            <a:gdLst/>
            <a:ahLst/>
            <a:cxnLst/>
            <a:rect l="l" t="t" r="r" b="b"/>
            <a:pathLst>
              <a:path w="6248400" h="1600200">
                <a:moveTo>
                  <a:pt x="0" y="0"/>
                </a:moveTo>
                <a:lnTo>
                  <a:pt x="0" y="1600200"/>
                </a:lnTo>
                <a:lnTo>
                  <a:pt x="6248400" y="1600200"/>
                </a:lnTo>
                <a:lnTo>
                  <a:pt x="6248400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50920" y="795528"/>
            <a:ext cx="560578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800" b="1" spc="-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</a:t>
            </a:r>
            <a:r>
              <a:rPr lang="ru-RU" sz="2000" b="1" spc="-125" dirty="0" smtClean="0">
                <a:solidFill>
                  <a:srgbClr val="FFFF00"/>
                </a:solidFill>
                <a:latin typeface="Times New Roman"/>
                <a:cs typeface="Times New Roman"/>
              </a:rPr>
              <a:t>« </a:t>
            </a:r>
            <a:r>
              <a:rPr sz="2000" b="1" spc="-125" dirty="0" smtClean="0">
                <a:solidFill>
                  <a:srgbClr val="FFFF00"/>
                </a:solidFill>
                <a:latin typeface="Times New Roman"/>
                <a:cs typeface="Times New Roman"/>
              </a:rPr>
              <a:t>А</a:t>
            </a:r>
            <a:r>
              <a:rPr lang="ru-RU" sz="2000" b="1" spc="-85" dirty="0" smtClean="0">
                <a:solidFill>
                  <a:srgbClr val="FFFF00"/>
                </a:solidFill>
                <a:latin typeface="Times New Roman"/>
                <a:cs typeface="Times New Roman"/>
              </a:rPr>
              <a:t>ТЫРАУСКИ Й  ОБЛАСТНОЙ 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8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                  КОЖНО-ВЕНЕРОЛОГИЧЕСКИЙ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8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                                     ДИСПАНСЕР»</a:t>
            </a:r>
            <a:endParaRPr sz="2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386078"/>
            <a:ext cx="2362200" cy="209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9300" y="577849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медицинской информационной системы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837808"/>
            <a:ext cx="6324600" cy="32358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8100" y="5226049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Атырауском областном кожно-венерологическом диспансере скорость </a:t>
            </a:r>
            <a:r>
              <a:rPr lang="kk-KZ" alt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интернета до 40 Мбит в </a:t>
            </a:r>
            <a:r>
              <a:rPr lang="kk-KZ" alt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секунду, обепечивает бесперебойную работу .</a:t>
            </a:r>
            <a:endParaRPr lang="kk-KZ" alt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72840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08300" y="577848"/>
            <a:ext cx="678180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9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" y="-387424"/>
            <a:ext cx="9144000" cy="74168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0900" y="5073650"/>
            <a:ext cx="746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улучшения доступности медицинских информационных систем 24 медицинских рабочих места были обеспечены компьютерами и вспомогательным оборудованием на 100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и обучение по компьютерной грамотности прошли все сотрудники.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0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73050"/>
            <a:ext cx="9677400" cy="66361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3300" y="5759449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медицинской информационной системой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КазМедИнформ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ведется с августа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4700" y="425450"/>
            <a:ext cx="7245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KAZMED Inform</a:t>
            </a:r>
            <a:endParaRPr kumimoji="0" lang="ru-RU" sz="8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577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rgotdel\Desktop\ФОТО СЛАЙДКА\IMG_7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797050"/>
            <a:ext cx="4114800" cy="48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Orgotdel\Desktop\ФОТО СЛАЙДКА\IMG_7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797050"/>
            <a:ext cx="4343400" cy="48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900" y="577851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июля месяца 2018 года внедрена система </a:t>
            </a:r>
            <a:endParaRPr lang="kk-KZ" alt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alt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alt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Электронная очередь</a:t>
            </a:r>
            <a:r>
              <a:rPr lang="kk-KZ" alt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безбумажный документооборот</a:t>
            </a:r>
            <a:endParaRPr lang="kk-KZ" alt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3322"/>
            <a:ext cx="1444902" cy="11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03500" y="556785"/>
            <a:ext cx="7239000" cy="8381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1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98" y="1801527"/>
            <a:ext cx="7912100" cy="51483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2100" y="50165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предварительной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на прием к врачу, удалось устранить очереди к врачу в диспансере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9" y="440472"/>
            <a:ext cx="1444902" cy="11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2100" y="501650"/>
            <a:ext cx="6629400" cy="990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3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5707" y="467345"/>
            <a:ext cx="94107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kern="0" dirty="0" smtClean="0">
                <a:solidFill>
                  <a:schemeClr val="bg1"/>
                </a:solidFill>
              </a:rPr>
              <a:t>                 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состояние</a:t>
            </a:r>
            <a:endParaRPr lang="ru-RU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5256" y="1791863"/>
            <a:ext cx="8991601" cy="49581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На 2018 год выделено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443 203 т.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Из них: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на оплату труда потрачено 80 192 727;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на социальный налог и отчисления 8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079 076;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приобретение медикаментов 22 000 000;    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приобретение питания 4 100 000;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на оплату коммунальных услуг 5 520 000;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на прочие услуги 12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610 000. </a:t>
            </a:r>
            <a:endParaRPr lang="ru-RU" altLang="ru-RU" b="1" dirty="0"/>
          </a:p>
          <a:p>
            <a:pPr algn="ctr">
              <a:buFont typeface="Wingdings 2" pitchFamily="18" charset="2"/>
              <a:buNone/>
              <a:defRPr/>
            </a:pPr>
            <a:endParaRPr lang="ru-RU" altLang="ru-RU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2018 года приобретены медицинские оборудования: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Аппарат УФ-2шт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Инвалидная кресло-коляска-1шт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Лампа Вуда-1шт</a:t>
            </a:r>
          </a:p>
          <a:p>
            <a:pPr>
              <a:defRPr/>
            </a:pPr>
            <a:endParaRPr lang="ru-RU" altLang="ru-RU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Оргтехника и оборудования: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Планшеты-2шт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Табло для вывода электронной очереди-3шт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Полностью обновлена видеосистема-11 камер внутри здания, 4 камеры на улице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Сплит-системы-2шт</a:t>
            </a:r>
          </a:p>
          <a:p>
            <a:pPr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Приобретена из внебюджетных средств: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Автомашина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Стерилизатор паровой-1шт</a:t>
            </a:r>
          </a:p>
          <a:p>
            <a:pPr>
              <a:defRPr/>
            </a:pPr>
            <a:endParaRPr lang="ru-RU" altLang="ru-RU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4499" y="581645"/>
            <a:ext cx="6537557" cy="609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3322"/>
            <a:ext cx="1444902" cy="11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5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5500" y="577851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к трудовому отпуску, премии, дифференцированная </a:t>
            </a:r>
            <a:r>
              <a:rPr lang="ru-RU" alt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оплата, материальная помощь</a:t>
            </a:r>
            <a:endParaRPr lang="ru-RU" alt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5500" y="577849"/>
            <a:ext cx="5943600" cy="923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9" y="440472"/>
            <a:ext cx="1444902" cy="11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50111"/>
              </p:ext>
            </p:extLst>
          </p:nvPr>
        </p:nvGraphicFramePr>
        <p:xfrm>
          <a:off x="1841500" y="1949450"/>
          <a:ext cx="712893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467"/>
                <a:gridCol w="3564467"/>
              </a:tblGrid>
              <a:tr h="33310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На оздоровительные лечения сотрудникам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внебюджет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- 2 877 623т.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33310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Оплачены больничные листы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бюджет - 869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420т.</a:t>
                      </a:r>
                      <a:endParaRPr lang="ru-RU" dirty="0"/>
                    </a:p>
                  </a:txBody>
                  <a:tcPr/>
                </a:tc>
              </a:tr>
              <a:tr h="33310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Премирования сотрудников к празднику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Наурыз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, на день Медицинских работников, на день Конституции, ко дню независимости Казахстана и по итогам 2018 года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бюджет - 13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199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093т., </a:t>
                      </a:r>
                    </a:p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внебюджет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– 8 298 302т.</a:t>
                      </a:r>
                      <a:endParaRPr lang="ru-RU" dirty="0"/>
                    </a:p>
                  </a:txBody>
                  <a:tcPr/>
                </a:tc>
              </a:tr>
              <a:tr h="33310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Дифференцированная оплата труда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бюджет - 10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441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687т.</a:t>
                      </a:r>
                      <a:endParaRPr lang="ru-RU" dirty="0"/>
                    </a:p>
                  </a:txBody>
                  <a:tcPr/>
                </a:tc>
              </a:tr>
              <a:tr h="33310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Материальная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внебюджет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- 269 525т.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45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26792" y="622300"/>
            <a:ext cx="6934200" cy="678391"/>
          </a:xfrm>
          <a:prstGeom prst="rect">
            <a:avLst/>
          </a:prstGeom>
          <a:ln w="27430">
            <a:solidFill>
              <a:srgbClr val="FFFF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215900" marR="213995" algn="ctr">
              <a:lnSpc>
                <a:spcPct val="99600"/>
              </a:lnSpc>
              <a:spcBef>
                <a:spcPts val="10"/>
              </a:spcBef>
            </a:pPr>
            <a:r>
              <a:rPr lang="ru-RU"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АМБУЛАТОРНАЯ </a:t>
            </a:r>
            <a:r>
              <a:rPr lang="ru-RU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sz="2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 </a:t>
            </a:r>
            <a:r>
              <a:rPr lang="ru-RU" sz="2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ДЕРМАТОВЕНЕРОЛОГИЧЕСКОГО  </a:t>
            </a:r>
            <a:r>
              <a:rPr lang="ru-RU" sz="2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endParaRPr sz="2200" dirty="0"/>
          </a:p>
        </p:txBody>
      </p:sp>
      <p:pic>
        <p:nvPicPr>
          <p:cNvPr id="36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" y="342329"/>
            <a:ext cx="155238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1"/>
          <p:cNvSpPr>
            <a:spLocks noChangeArrowheads="1"/>
          </p:cNvSpPr>
          <p:nvPr/>
        </p:nvSpPr>
        <p:spPr bwMode="auto">
          <a:xfrm>
            <a:off x="1155700" y="1949451"/>
            <a:ext cx="8001000" cy="2713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Поликлиника на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посещений в смену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факту 120-150 в день) включающая: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Диспансерное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отделение;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Лабораторное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отделение;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Физиореабилитационный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кабинет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Кабинет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проф.осмотра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Вспомогательные кабинеты диспансера: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Косметологический кабинет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/>
          </a:p>
        </p:txBody>
      </p:sp>
      <p:pic>
        <p:nvPicPr>
          <p:cNvPr id="35" name="Picture 8" descr="C:\Documents and Settings\Владелец\Рабочий стол\Стратегический план\123-300x2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0145" y="4663015"/>
            <a:ext cx="4006055" cy="24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1" descr="C:\Documents and Settings\Владелец\Рабочий стол\Стратегический план\sposoby_lecheniya_viili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56200" y="4663014"/>
            <a:ext cx="4000500" cy="246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1410" y="309223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542" y="3363228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9043988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74392" y="622300"/>
            <a:ext cx="7086600" cy="1143000"/>
          </a:xfrm>
          <a:prstGeom prst="rect">
            <a:avLst/>
          </a:prstGeom>
          <a:ln w="27430">
            <a:solidFill>
              <a:srgbClr val="FFFF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292100" marR="290195" algn="ctr">
              <a:lnSpc>
                <a:spcPct val="99600"/>
              </a:lnSpc>
              <a:spcBef>
                <a:spcPts val="10"/>
              </a:spcBef>
            </a:pPr>
            <a:r>
              <a:rPr sz="2400" spc="-60" dirty="0"/>
              <a:t>АМБУЛАТОРНАЯ </a:t>
            </a:r>
            <a:r>
              <a:rPr sz="2400" spc="65" dirty="0"/>
              <a:t>ПОМОЩЬ</a:t>
            </a:r>
            <a:r>
              <a:rPr sz="2400" spc="20" dirty="0"/>
              <a:t> </a:t>
            </a:r>
            <a:r>
              <a:rPr sz="2400" spc="60" dirty="0"/>
              <a:t>ПАЦИЕНТАМ  </a:t>
            </a:r>
            <a:r>
              <a:rPr sz="2400" spc="15" dirty="0"/>
              <a:t>ДЕРМАТОВЕНЕРОЛОГИЧЕСКОГО  </a:t>
            </a:r>
            <a:r>
              <a:rPr sz="2400" spc="25" dirty="0"/>
              <a:t>ПРОФИЛЯ</a:t>
            </a:r>
            <a:endParaRPr sz="2400" dirty="0"/>
          </a:p>
        </p:txBody>
      </p:sp>
      <p:sp>
        <p:nvSpPr>
          <p:cNvPr id="52" name="object 52"/>
          <p:cNvSpPr/>
          <p:nvPr/>
        </p:nvSpPr>
        <p:spPr>
          <a:xfrm>
            <a:off x="7644892" y="4341111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415" y="0"/>
                </a:lnTo>
              </a:path>
            </a:pathLst>
          </a:custGeom>
          <a:ln w="290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607109" y="4062998"/>
            <a:ext cx="2211070" cy="607859"/>
          </a:xfrm>
          <a:prstGeom prst="rect">
            <a:avLst/>
          </a:prstGeom>
          <a:ln w="9668">
            <a:solidFill>
              <a:srgbClr val="FFFF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70205" marR="17145">
              <a:lnSpc>
                <a:spcPts val="1540"/>
              </a:lnSpc>
              <a:spcBef>
                <a:spcPts val="240"/>
              </a:spcBef>
            </a:pP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Абсолютное </a:t>
            </a:r>
            <a:r>
              <a:rPr sz="1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количество  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посещений </a:t>
            </a:r>
            <a:r>
              <a:rPr sz="1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1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врачам 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-  </a:t>
            </a:r>
            <a:r>
              <a:rPr sz="1400" b="1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дерматовенерологам</a:t>
            </a:r>
            <a:r>
              <a:rPr lang="ru-RU" sz="14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6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6" y="349250"/>
            <a:ext cx="155238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3659818108"/>
              </p:ext>
            </p:extLst>
          </p:nvPr>
        </p:nvGraphicFramePr>
        <p:xfrm>
          <a:off x="1668187" y="1776537"/>
          <a:ext cx="6738043" cy="332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286242" y="3345854"/>
            <a:ext cx="180111" cy="1584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86243" y="3618864"/>
            <a:ext cx="180111" cy="1703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86243" y="3028644"/>
            <a:ext cx="180111" cy="1584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83570" y="289253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39 901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3569" y="318714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35 294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5824" y="353864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39 464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84785"/>
              </p:ext>
            </p:extLst>
          </p:nvPr>
        </p:nvGraphicFramePr>
        <p:xfrm>
          <a:off x="1347676" y="5226049"/>
          <a:ext cx="8458708" cy="2082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114"/>
                <a:gridCol w="1597610"/>
                <a:gridCol w="3955984"/>
              </a:tblGrid>
              <a:tr h="381001">
                <a:tc>
                  <a:txBody>
                    <a:bodyPr/>
                    <a:lstStyle/>
                    <a:p>
                      <a:pPr marL="104775" algn="ctr">
                        <a:lnSpc>
                          <a:spcPts val="191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20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910"/>
                        </a:lnSpc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910"/>
                        </a:lnSpc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ВЫПОЛНЕНИЕ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104775" algn="l">
                        <a:lnSpc>
                          <a:spcPts val="1910"/>
                        </a:lnSpc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4775" algn="l">
                        <a:lnSpc>
                          <a:spcPts val="1910"/>
                        </a:lnSpc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2016  -  35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 000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66725" indent="0" algn="r" defTabSz="914400" eaLnBrk="1" fontAlgn="auto" latinLnBrk="0" hangingPunct="1">
                        <a:lnSpc>
                          <a:spcPts val="19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66725" indent="0" algn="r" defTabSz="914400" eaLnBrk="1" fontAlgn="auto" latinLnBrk="0" hangingPunct="1">
                        <a:lnSpc>
                          <a:spcPts val="19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39 901</a:t>
                      </a:r>
                    </a:p>
                    <a:p>
                      <a:pPr marR="466725" algn="r">
                        <a:lnSpc>
                          <a:spcPts val="191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910"/>
                        </a:lnSpc>
                      </a:pPr>
                      <a:endParaRPr lang="ru-RU" sz="1800" dirty="0" smtClean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5880" algn="ctr">
                        <a:lnSpc>
                          <a:spcPts val="1910"/>
                        </a:lnSpc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114%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25729">
                <a:tc>
                  <a:txBody>
                    <a:bodyPr/>
                    <a:lstStyle/>
                    <a:p>
                      <a:pPr marL="104775" marR="1146175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2017  -  37  000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800" b="1" spc="-8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35  294             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95,3%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52211">
                <a:tc>
                  <a:txBody>
                    <a:bodyPr/>
                    <a:lstStyle/>
                    <a:p>
                      <a:pPr marL="104775" algn="l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2018  -  38  000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39 464 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103,8%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1308101" y="5226050"/>
            <a:ext cx="2895600" cy="39299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 smtClean="0"/>
              <a:t>План</a:t>
            </a:r>
            <a:endParaRPr sz="2400" dirty="0"/>
          </a:p>
        </p:txBody>
      </p:sp>
      <p:sp>
        <p:nvSpPr>
          <p:cNvPr id="26" name="object 23"/>
          <p:cNvSpPr/>
          <p:nvPr/>
        </p:nvSpPr>
        <p:spPr>
          <a:xfrm rot="10800000" flipV="1">
            <a:off x="4203700" y="5241073"/>
            <a:ext cx="2282444" cy="37797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ctr"/>
            <a:r>
              <a:rPr lang="ru-RU" sz="2400" dirty="0" smtClean="0"/>
              <a:t>Факт</a:t>
            </a:r>
            <a:endParaRPr sz="2400" dirty="0"/>
          </a:p>
        </p:txBody>
      </p:sp>
      <p:sp>
        <p:nvSpPr>
          <p:cNvPr id="27" name="object 21"/>
          <p:cNvSpPr/>
          <p:nvPr/>
        </p:nvSpPr>
        <p:spPr>
          <a:xfrm rot="10800000" flipV="1">
            <a:off x="6486142" y="5241073"/>
            <a:ext cx="3332035" cy="37797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ctr"/>
            <a:r>
              <a:rPr lang="ru-RU" sz="2400" dirty="0" smtClean="0"/>
              <a:t>Выполнение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900" y="577850"/>
            <a:ext cx="6858000" cy="1015663"/>
          </a:xfrm>
        </p:spPr>
        <p:txBody>
          <a:bodyPr/>
          <a:lstStyle/>
          <a:p>
            <a:pPr algn="ctr"/>
            <a:r>
              <a:rPr lang="ru-RU" sz="2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АМБУЛАТОРНАЯ </a:t>
            </a:r>
            <a:r>
              <a:rPr lang="ru-RU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sz="2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 </a:t>
            </a:r>
            <a:r>
              <a:rPr lang="ru-RU" sz="2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ДЕРМАТОВЕНЕРОЛОГИЧЕСКОГО  </a:t>
            </a:r>
            <a:r>
              <a:rPr lang="ru-RU" sz="2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1949450"/>
            <a:ext cx="8400795" cy="3877985"/>
          </a:xfrm>
        </p:spPr>
        <p:txBody>
          <a:bodyPr/>
          <a:lstStyle/>
          <a:p>
            <a:r>
              <a:rPr lang="ru-RU" sz="20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дерматологии – </a:t>
            </a:r>
            <a:r>
              <a:rPr lang="ru-RU" sz="20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трихология</a:t>
            </a:r>
            <a:r>
              <a:rPr lang="ru-RU" sz="2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 обучились 3 врача, на базе кафедры дерматологии,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дерматокосметологии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 «Медицинский университет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г.Астана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 специальности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Трихология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 данный момент успешно  проводят диагностику, лечение, 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мезотерапию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аллопеции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направлении дерматологии – </a:t>
            </a:r>
            <a:r>
              <a:rPr lang="ru-RU" sz="20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онкодерматология</a:t>
            </a:r>
            <a:r>
              <a:rPr lang="ru-RU" sz="2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врачи прошли обучение по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дерматоскопии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диспансере п</a:t>
            </a:r>
            <a:r>
              <a:rPr lang="ru-RU" sz="2000" dirty="0" smtClean="0">
                <a:solidFill>
                  <a:schemeClr val="bg1"/>
                </a:solidFill>
              </a:rPr>
              <a:t>роводится </a:t>
            </a:r>
            <a:r>
              <a:rPr lang="ru-RU" sz="2000" dirty="0" err="1">
                <a:solidFill>
                  <a:schemeClr val="bg1"/>
                </a:solidFill>
              </a:rPr>
              <a:t>дерматоскопические</a:t>
            </a:r>
            <a:r>
              <a:rPr lang="ru-RU" sz="2000" dirty="0">
                <a:solidFill>
                  <a:schemeClr val="bg1"/>
                </a:solidFill>
              </a:rPr>
              <a:t> исследования новообразований кожи </a:t>
            </a:r>
            <a:r>
              <a:rPr lang="ru-RU" sz="2000" dirty="0" err="1">
                <a:solidFill>
                  <a:schemeClr val="bg1"/>
                </a:solidFill>
              </a:rPr>
              <a:t>дерматоскопом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Haine</a:t>
            </a:r>
            <a:r>
              <a:rPr lang="en-US" sz="2000" dirty="0">
                <a:solidFill>
                  <a:schemeClr val="bg1"/>
                </a:solidFill>
              </a:rPr>
              <a:t> delta</a:t>
            </a:r>
            <a:r>
              <a:rPr lang="ru-RU" sz="2000" dirty="0">
                <a:solidFill>
                  <a:schemeClr val="bg1"/>
                </a:solidFill>
              </a:rPr>
              <a:t> 20.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535878"/>
            <a:ext cx="1459767" cy="12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14"/>
          <p:cNvSpPr txBox="1">
            <a:spLocks/>
          </p:cNvSpPr>
          <p:nvPr/>
        </p:nvSpPr>
        <p:spPr>
          <a:xfrm>
            <a:off x="2908299" y="577850"/>
            <a:ext cx="6781801" cy="739693"/>
          </a:xfrm>
          <a:prstGeom prst="rect">
            <a:avLst/>
          </a:prstGeom>
          <a:ln w="27430">
            <a:solidFill>
              <a:srgbClr val="FFFF00"/>
            </a:solidFill>
          </a:ln>
        </p:spPr>
        <p:txBody>
          <a:bodyPr vert="horz" wrap="square" lIns="0" tIns="12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92100" marR="290195" algn="ctr">
              <a:lnSpc>
                <a:spcPct val="99600"/>
              </a:lnSpc>
              <a:spcBef>
                <a:spcPts val="10"/>
              </a:spcBef>
            </a:pPr>
            <a:endParaRPr lang="ru-RU" sz="2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2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1456" y="577850"/>
            <a:ext cx="9089468" cy="979755"/>
          </a:xfrm>
          <a:prstGeom prst="rect">
            <a:avLst/>
          </a:prstGeom>
          <a:ln w="27430">
            <a:solidFill>
              <a:srgbClr val="FFFF00"/>
            </a:solidFill>
          </a:ln>
        </p:spPr>
        <p:txBody>
          <a:bodyPr vert="horz" wrap="square" lIns="0" tIns="116840" rIns="0" bIns="0" rtlCol="0">
            <a:spAutoFit/>
          </a:bodyPr>
          <a:lstStyle/>
          <a:p>
            <a:pPr marL="518159" marR="334010" indent="-177165" algn="ctr">
              <a:lnSpc>
                <a:spcPct val="100000"/>
              </a:lnSpc>
              <a:spcBef>
                <a:spcPts val="920"/>
              </a:spcBef>
            </a:pPr>
            <a:r>
              <a:rPr lang="ru-RU" sz="2800" spc="15" dirty="0" smtClean="0"/>
              <a:t>  </a:t>
            </a:r>
            <a:r>
              <a:rPr sz="2800" spc="15" dirty="0" smtClean="0"/>
              <a:t>ДЕРМАТОВЕНЕРОЛОГИЧЕСКАЯ</a:t>
            </a:r>
            <a:r>
              <a:rPr sz="2800" spc="-90" dirty="0" smtClean="0"/>
              <a:t> </a:t>
            </a:r>
            <a:r>
              <a:rPr sz="2800" spc="-105" dirty="0"/>
              <a:t>СЛУЖБА  </a:t>
            </a:r>
            <a:r>
              <a:rPr sz="2800" spc="30" dirty="0"/>
              <a:t>НА </a:t>
            </a:r>
            <a:r>
              <a:rPr sz="2800" spc="90" dirty="0" smtClean="0"/>
              <a:t>ТЕР</a:t>
            </a:r>
            <a:r>
              <a:rPr lang="ru-RU" sz="2800" spc="90" dirty="0" smtClean="0"/>
              <a:t>РИ</a:t>
            </a:r>
            <a:r>
              <a:rPr sz="2800" spc="90" dirty="0" smtClean="0"/>
              <a:t>ТОРИИ </a:t>
            </a:r>
            <a:r>
              <a:rPr lang="ru-RU" sz="2800" spc="90" dirty="0" smtClean="0"/>
              <a:t>АТЫРАУСКОЙ </a:t>
            </a:r>
            <a:r>
              <a:rPr sz="2800" spc="-25" dirty="0" smtClean="0"/>
              <a:t>ОБЛАСТИ</a:t>
            </a:r>
            <a:endParaRPr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308100" y="3396106"/>
            <a:ext cx="3144834" cy="6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Стационарная помощь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450802" y="3396107"/>
            <a:ext cx="3960440" cy="6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Амбулаторно-поликлиническая    помощь</a:t>
            </a: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1308100" y="4241990"/>
            <a:ext cx="3144834" cy="98406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венерологический диспансер г.Атырау–40 коек, из них 36 круглосуточных и 4 дневных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26088" y="4145788"/>
            <a:ext cx="3672408" cy="775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Клинико-диагностическое отделение: дерматовенерологические кабинеты и лабораторное отделение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526088" y="4997450"/>
            <a:ext cx="3672408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ПМСП области- 2 кабинета (7, 2)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540622" y="5454650"/>
            <a:ext cx="3657873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ЦРБ области -6 кабинетов 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540623" y="5967220"/>
            <a:ext cx="3643338" cy="392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Частные учреждения - 6 кабинета 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308099" y="5574312"/>
            <a:ext cx="3144835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ТОО КВД «Дархан»,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г.Кульсары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–15 дневных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8100" y="172085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Атырауской областной кожно-венерологический диспансер - это единственное специализированное учреждение, оказывающее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дерматовенерологическую помощь населению Атырауской области.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51100" y="654050"/>
            <a:ext cx="6934200" cy="944880"/>
          </a:xfrm>
          <a:prstGeom prst="rect">
            <a:avLst/>
          </a:prstGeom>
          <a:ln w="27430">
            <a:solidFill>
              <a:srgbClr val="FFFF00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130810" marR="128270" indent="1929130">
              <a:lnSpc>
                <a:spcPts val="2860"/>
              </a:lnSpc>
              <a:spcBef>
                <a:spcPts val="760"/>
              </a:spcBef>
            </a:pPr>
            <a:r>
              <a:rPr sz="2400" spc="80" dirty="0"/>
              <a:t>КОЕЧНЫЙ </a:t>
            </a:r>
            <a:r>
              <a:rPr sz="2400" spc="110" dirty="0"/>
              <a:t>ФОНД  </a:t>
            </a:r>
            <a:r>
              <a:rPr sz="2400" spc="30" dirty="0"/>
              <a:t>ДЕРМАТОВЕНЕРОЛОГИЧЕСКОЙ</a:t>
            </a:r>
            <a:r>
              <a:rPr sz="2400" spc="-55" dirty="0"/>
              <a:t> </a:t>
            </a:r>
            <a:r>
              <a:rPr sz="2400" spc="-50" dirty="0"/>
              <a:t>СЛУЖБЫ</a:t>
            </a:r>
            <a:endParaRPr sz="2400" dirty="0"/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4012"/>
              </p:ext>
            </p:extLst>
          </p:nvPr>
        </p:nvGraphicFramePr>
        <p:xfrm>
          <a:off x="1002158" y="2304987"/>
          <a:ext cx="8687434" cy="1407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6320"/>
                <a:gridCol w="1676400"/>
                <a:gridCol w="1943924"/>
                <a:gridCol w="1240790"/>
              </a:tblGrid>
              <a:tr h="289749"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spc="-8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600" b="1" spc="-8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9966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spc="-8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600" b="1" spc="-8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009966"/>
                    </a:solidFill>
                  </a:tcPr>
                </a:tc>
              </a:tr>
              <a:tr h="526923">
                <a:tc rowSpan="2"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Атырауский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областной кожно-венерологический диспансер»</a:t>
                      </a:r>
                      <a:endParaRPr sz="2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66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3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Круглосут</a:t>
                      </a:r>
                      <a:r>
                        <a:rPr lang="ru-RU" sz="1600" b="1" spc="-3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очный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600" b="1" spc="-5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600" b="1" spc="-5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66"/>
                    </a:solidFill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spc="1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Дневной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600" b="1" spc="-5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600" b="1" spc="-5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501649"/>
            <a:ext cx="1295909" cy="11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501649"/>
            <a:ext cx="6549135" cy="738664"/>
          </a:xfrm>
        </p:spPr>
        <p:txBody>
          <a:bodyPr/>
          <a:lstStyle/>
          <a:p>
            <a:pPr algn="ctr"/>
            <a:r>
              <a:rPr lang="ru-RU" sz="2400" dirty="0"/>
              <a:t>Основные показатели круглосуточного стационара</a:t>
            </a:r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163454"/>
              </p:ext>
            </p:extLst>
          </p:nvPr>
        </p:nvGraphicFramePr>
        <p:xfrm>
          <a:off x="1765300" y="2163763"/>
          <a:ext cx="7458075" cy="481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1947"/>
                <a:gridCol w="1584066"/>
                <a:gridCol w="1512062"/>
              </a:tblGrid>
              <a:tr h="350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Показатели</a:t>
                      </a:r>
                    </a:p>
                  </a:txBody>
                  <a:tcPr marL="36497" marR="3649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2017г.</a:t>
                      </a:r>
                    </a:p>
                  </a:txBody>
                  <a:tcPr marL="36497" marR="3649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2018г.</a:t>
                      </a:r>
                    </a:p>
                  </a:txBody>
                  <a:tcPr marL="36497" marR="36497" marT="0" marB="0" horzOverflow="overflow"/>
                </a:tc>
              </a:tr>
              <a:tr h="479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коек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</a:tr>
              <a:tr h="457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Госпитализация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плановая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</a:tr>
              <a:tr h="398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койки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</a:tr>
              <a:tr h="41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Оборот койки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</a:tr>
              <a:tr h="616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длительность пребывания больного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</a:tr>
              <a:tr h="410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Пролечено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больных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</a:tr>
              <a:tr h="410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Летальность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</a:tr>
              <a:tr h="41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Койко-дней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12 095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</a:tr>
              <a:tr h="8696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Простой койки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7" marB="45737"/>
                </a:tc>
              </a:tr>
            </a:tbl>
          </a:graphicData>
        </a:graphic>
      </p:graphicFrame>
      <p:pic>
        <p:nvPicPr>
          <p:cNvPr id="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501649"/>
            <a:ext cx="14478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32100" y="501649"/>
            <a:ext cx="5791200" cy="76200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22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316" y="627617"/>
            <a:ext cx="6932167" cy="738664"/>
          </a:xfrm>
        </p:spPr>
        <p:txBody>
          <a:bodyPr/>
          <a:lstStyle/>
          <a:p>
            <a:pPr algn="ctr"/>
            <a:r>
              <a:rPr lang="ru-RU" sz="2400" dirty="0"/>
              <a:t>Основные показатели круглосуточного стационара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3002" y="1720850"/>
            <a:ext cx="8400795" cy="73866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32100" y="501649"/>
            <a:ext cx="5562600" cy="990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501649"/>
            <a:ext cx="1295909" cy="11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27409733"/>
              </p:ext>
            </p:extLst>
          </p:nvPr>
        </p:nvGraphicFramePr>
        <p:xfrm>
          <a:off x="1460500" y="1949450"/>
          <a:ext cx="8001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80100" y="5064873"/>
            <a:ext cx="148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Дерматофитии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7700" y="507365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Венерические заболевания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03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832" y="512646"/>
            <a:ext cx="6549135" cy="609600"/>
          </a:xfrm>
        </p:spPr>
        <p:txBody>
          <a:bodyPr/>
          <a:lstStyle/>
          <a:p>
            <a:pPr algn="ctr"/>
            <a:r>
              <a:rPr lang="ru-RU" sz="2400" dirty="0"/>
              <a:t>Основные показатели дневного стационара</a:t>
            </a:r>
          </a:p>
        </p:txBody>
      </p:sp>
      <p:pic>
        <p:nvPicPr>
          <p:cNvPr id="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49250"/>
            <a:ext cx="1295909" cy="11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7300" y="501650"/>
            <a:ext cx="6172200" cy="53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182959"/>
              </p:ext>
            </p:extLst>
          </p:nvPr>
        </p:nvGraphicFramePr>
        <p:xfrm>
          <a:off x="1498544" y="1644650"/>
          <a:ext cx="7848600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562"/>
                <a:gridCol w="1427019"/>
                <a:gridCol w="1427019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Показатели</a:t>
                      </a:r>
                    </a:p>
                  </a:txBody>
                  <a:tcPr marL="36499" marR="3649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2017г.</a:t>
                      </a:r>
                    </a:p>
                  </a:txBody>
                  <a:tcPr marL="36499" marR="3649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2018г.</a:t>
                      </a:r>
                    </a:p>
                  </a:txBody>
                  <a:tcPr marL="36499" marR="36499" marT="0" marB="0" horzOverflow="overflow"/>
                </a:tc>
              </a:tr>
              <a:tr h="505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коек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</a:tr>
              <a:tr h="505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Госпитализация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плановая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</a:tr>
              <a:tr h="50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койки </a:t>
                      </a: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757,5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</a:tr>
              <a:tr h="526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Оборот койки </a:t>
                      </a: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</a:tr>
              <a:tr h="673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длительность пребывания больного </a:t>
                      </a: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</a:tr>
              <a:tr h="491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Пролечено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больных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</a:tr>
              <a:tr h="45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Койко-дней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</a:tr>
              <a:tr h="954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Простой койки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78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3706" y="591265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KPI </a:t>
            </a:r>
            <a:r>
              <a:rPr lang="ru-RU" alt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МОНИТОРИНГА ЭФФЕКТИВНОСТИ ДЕЯТЕЛЬНОСТИ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4356" y="591265"/>
            <a:ext cx="51054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8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48336"/>
            <a:ext cx="1295909" cy="11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31539"/>
              </p:ext>
            </p:extLst>
          </p:nvPr>
        </p:nvGraphicFramePr>
        <p:xfrm>
          <a:off x="1079501" y="1568451"/>
          <a:ext cx="8446584" cy="54747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4434"/>
                <a:gridCol w="5296694"/>
                <a:gridCol w="1295400"/>
                <a:gridCol w="1440056"/>
              </a:tblGrid>
              <a:tr h="392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 значение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за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/>
                </a:tc>
              </a:tr>
              <a:tr h="1976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активов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2208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 кредиторская задолженность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2139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клиентов качеством медицинских услуг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2992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обоснованных жалоб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294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аккредитации медицинской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3928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на 1 ставку врача к средней заработной плате в экономике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234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Текучесть производственного персонала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2139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медицинского персонала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3928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сотрудников прошедших повышение квалификаций, переподготовку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5880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кадрами: общая (по всем категориям работников)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11735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независимых членов в наблюдательном совете / совете директоров из числа общественности ( специалисты из сферы экономической, правовой деятельности, а также специалисты из сфер средств массовой информации и неправительственных организации)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3928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пакета типовых корпоративных документов 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пакета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716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3882" y="579993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KPI </a:t>
            </a:r>
            <a:r>
              <a:rPr lang="ru-RU" alt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МОНИТОРИНГА ЭФФЕКТИВНОСТИ ДЕЯТЕЛЬНОСТИ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8441" y="502032"/>
            <a:ext cx="5346700" cy="914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93137"/>
            <a:ext cx="1295909" cy="11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244414"/>
              </p:ext>
            </p:extLst>
          </p:nvPr>
        </p:nvGraphicFramePr>
        <p:xfrm>
          <a:off x="1231901" y="1949450"/>
          <a:ext cx="8186233" cy="49001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1935"/>
                <a:gridCol w="3342048"/>
                <a:gridCol w="2394644"/>
                <a:gridCol w="1957606"/>
              </a:tblGrid>
              <a:tr h="301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 значение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за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/>
                </a:tc>
              </a:tr>
              <a:tr h="3842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Пропускная способность стационара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10519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клинических специалистов, владеющих английским языком на уровне </a:t>
                      </a:r>
                      <a:r>
                        <a:rPr kumimoji="0"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</a:t>
                      </a:r>
                      <a:r>
                        <a:rPr kumimoji="0" lang="kk-KZ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(для МО республиканского, областного и городского уровня 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1199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медицинского персонала***, владеющих английским языком на уровне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(для МО республиканского, областного и городского уровня 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6670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ожидания приема к узким специалистам в рамках ГОБМП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дней</a:t>
                      </a: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в день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  <a:tr h="1199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пролеченных по СЗТ из всеобщего объема ГОБМП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891" marR="2891" marT="2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2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567041"/>
            <a:ext cx="6549135" cy="914400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Обеспеченность лекарственными средствами и изделиями медицинского назначения ОКВД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73" y="2406650"/>
            <a:ext cx="8726487" cy="37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900" y="490841"/>
            <a:ext cx="65532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25450"/>
            <a:ext cx="1295909" cy="11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24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654050"/>
            <a:ext cx="6549135" cy="533400"/>
          </a:xfrm>
        </p:spPr>
        <p:txBody>
          <a:bodyPr/>
          <a:lstStyle/>
          <a:p>
            <a:pPr algn="ctr"/>
            <a:r>
              <a:rPr lang="kk-K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Обеспеченность лекарственными средствами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1492250"/>
            <a:ext cx="4724399" cy="44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492250"/>
            <a:ext cx="43434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25450"/>
            <a:ext cx="1295909" cy="11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1100" y="534345"/>
            <a:ext cx="6476491" cy="8055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29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67535" y="593556"/>
            <a:ext cx="7475218" cy="865622"/>
          </a:xfrm>
          <a:prstGeom prst="rect">
            <a:avLst/>
          </a:prstGeom>
          <a:ln w="39622">
            <a:solidFill>
              <a:srgbClr val="FFFF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1228090" marR="490220" indent="-731520">
              <a:lnSpc>
                <a:spcPts val="2860"/>
              </a:lnSpc>
              <a:spcBef>
                <a:spcPts val="950"/>
              </a:spcBef>
            </a:pPr>
            <a:r>
              <a:rPr lang="ru-RU" sz="2000" spc="-25" dirty="0" smtClean="0"/>
              <a:t>        </a:t>
            </a:r>
            <a:r>
              <a:rPr sz="2000" spc="-25" dirty="0" err="1" smtClean="0"/>
              <a:t>Динамика</a:t>
            </a:r>
            <a:r>
              <a:rPr sz="2000" spc="-25" dirty="0" smtClean="0"/>
              <a:t> </a:t>
            </a:r>
            <a:r>
              <a:rPr sz="2000" spc="-35" dirty="0"/>
              <a:t>показателей </a:t>
            </a:r>
            <a:r>
              <a:rPr sz="2000" spc="-20" dirty="0" err="1"/>
              <a:t>заболеваемости</a:t>
            </a:r>
            <a:r>
              <a:rPr sz="2000" spc="-20" dirty="0"/>
              <a:t> </a:t>
            </a:r>
            <a:r>
              <a:rPr sz="2000" spc="195" dirty="0" smtClean="0"/>
              <a:t>ИПП</a:t>
            </a:r>
            <a:r>
              <a:rPr lang="ru-RU" sz="2000" spc="195" dirty="0" smtClean="0"/>
              <a:t>П</a:t>
            </a:r>
            <a:br>
              <a:rPr lang="ru-RU" sz="2000" spc="195" dirty="0" smtClean="0"/>
            </a:br>
            <a:r>
              <a:rPr sz="2000" spc="-90" dirty="0" smtClean="0"/>
              <a:t>в </a:t>
            </a:r>
            <a:r>
              <a:rPr lang="ru-RU" sz="2000" spc="-90" dirty="0" err="1" smtClean="0"/>
              <a:t>Атырауской</a:t>
            </a:r>
            <a:r>
              <a:rPr lang="ru-RU" sz="2000" spc="-90" dirty="0" smtClean="0"/>
              <a:t> </a:t>
            </a:r>
            <a:r>
              <a:rPr sz="2000" spc="-35" dirty="0" smtClean="0"/>
              <a:t>области </a:t>
            </a:r>
            <a:r>
              <a:rPr sz="2000" spc="-55" dirty="0" smtClean="0"/>
              <a:t>(</a:t>
            </a:r>
            <a:r>
              <a:rPr lang="ru-RU" sz="2000" spc="-55" dirty="0" smtClean="0"/>
              <a:t> </a:t>
            </a:r>
            <a:r>
              <a:rPr sz="2000" spc="-55" dirty="0" smtClean="0"/>
              <a:t>2</a:t>
            </a:r>
            <a:r>
              <a:rPr lang="ru-RU" sz="2000" spc="-55" dirty="0" smtClean="0"/>
              <a:t>011</a:t>
            </a:r>
            <a:r>
              <a:rPr sz="2000" spc="-55" dirty="0" smtClean="0"/>
              <a:t> </a:t>
            </a:r>
            <a:r>
              <a:rPr sz="2000" dirty="0"/>
              <a:t>– </a:t>
            </a:r>
            <a:r>
              <a:rPr lang="ru-RU" sz="2000" spc="-120" dirty="0" smtClean="0"/>
              <a:t>2018</a:t>
            </a:r>
            <a:r>
              <a:rPr sz="2000" spc="185" dirty="0" smtClean="0"/>
              <a:t> </a:t>
            </a:r>
            <a:r>
              <a:rPr sz="2000" spc="-20" dirty="0"/>
              <a:t>г.г.)</a:t>
            </a:r>
            <a:endParaRPr sz="2000" dirty="0"/>
          </a:p>
        </p:txBody>
      </p:sp>
      <p:sp>
        <p:nvSpPr>
          <p:cNvPr id="104" name="object 104"/>
          <p:cNvSpPr/>
          <p:nvPr/>
        </p:nvSpPr>
        <p:spPr>
          <a:xfrm>
            <a:off x="1269904" y="4746752"/>
            <a:ext cx="8420196" cy="2384298"/>
          </a:xfrm>
          <a:custGeom>
            <a:avLst/>
            <a:gdLst/>
            <a:ahLst/>
            <a:cxnLst/>
            <a:rect l="l" t="t" r="r" b="b"/>
            <a:pathLst>
              <a:path w="8665845" h="3200400">
                <a:moveTo>
                  <a:pt x="0" y="0"/>
                </a:moveTo>
                <a:lnTo>
                  <a:pt x="0" y="3200400"/>
                </a:lnTo>
                <a:lnTo>
                  <a:pt x="8665465" y="3200400"/>
                </a:lnTo>
                <a:lnTo>
                  <a:pt x="8665465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269904" y="4746753"/>
            <a:ext cx="8645240" cy="22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977265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b="1" spc="-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5  </a:t>
            </a:r>
            <a:r>
              <a:rPr b="1" spc="-5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lang="ru-RU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b="1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территории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 </a:t>
            </a:r>
            <a:r>
              <a:rPr lang="ru-RU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отмечается </a:t>
            </a:r>
            <a:r>
              <a:rPr b="1" spc="4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снижение</a:t>
            </a:r>
            <a:r>
              <a:rPr b="1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показателя 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заболеваемости 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инфекциями </a:t>
            </a:r>
            <a:r>
              <a:rPr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передаваемыми </a:t>
            </a:r>
            <a:r>
              <a:rPr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половым</a:t>
            </a:r>
            <a:r>
              <a:rPr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40" dirty="0" err="1">
                <a:solidFill>
                  <a:srgbClr val="FFFFFF"/>
                </a:solidFill>
                <a:latin typeface="Times New Roman"/>
                <a:cs typeface="Times New Roman"/>
              </a:rPr>
              <a:t>путем</a:t>
            </a:r>
            <a:r>
              <a:rPr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lang="ru-RU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Так</a:t>
            </a:r>
            <a:r>
              <a:rPr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сравнению </a:t>
            </a:r>
            <a:r>
              <a:rPr b="1" spc="6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b="1" spc="-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b="1" spc="-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5  </a:t>
            </a:r>
            <a:r>
              <a:rPr b="1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годом</a:t>
            </a:r>
            <a:r>
              <a:rPr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показатель </a:t>
            </a:r>
            <a:r>
              <a:rPr b="1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заболеваемости</a:t>
            </a:r>
            <a:r>
              <a:rPr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снизился</a:t>
            </a:r>
            <a:r>
              <a:rPr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lang="ru-RU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57</a:t>
            </a:r>
            <a:r>
              <a:rPr lang="ru-RU" b="1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,4</a:t>
            </a:r>
            <a:r>
              <a:rPr b="1" spc="-1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%.</a:t>
            </a:r>
            <a:endParaRPr dirty="0">
              <a:latin typeface="Times New Roman"/>
              <a:cs typeface="Times New Roman"/>
            </a:endParaRPr>
          </a:p>
          <a:p>
            <a:pPr marL="298450" marR="93662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 2018 год </a:t>
            </a:r>
            <a:r>
              <a:rPr b="1" spc="-6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было</a:t>
            </a:r>
            <a:r>
              <a:rPr b="1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зарегистрировано </a:t>
            </a:r>
            <a:r>
              <a:rPr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lang="ru-RU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232</a:t>
            </a:r>
            <a:r>
              <a:rPr b="1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пациентов</a:t>
            </a:r>
            <a:r>
              <a:rPr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b="1" spc="2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ИППП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меньше, </a:t>
            </a:r>
            <a:r>
              <a:rPr b="1" spc="-35" dirty="0" err="1">
                <a:solidFill>
                  <a:srgbClr val="FFFFFF"/>
                </a:solidFill>
                <a:latin typeface="Times New Roman"/>
                <a:cs typeface="Times New Roman"/>
              </a:rPr>
              <a:t>чем</a:t>
            </a:r>
            <a:r>
              <a:rPr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  </a:t>
            </a:r>
            <a:r>
              <a:rPr b="1" spc="-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b="1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4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lang="ru-RU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</a:p>
          <a:p>
            <a:pPr marL="298450" marR="93662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 2017 году по Республике было зарегистрировано 38 417 случаев ИППП (</a:t>
            </a:r>
            <a:r>
              <a:rPr lang="ru-RU" b="1" spc="-4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инт.показатель</a:t>
            </a:r>
            <a:r>
              <a:rPr lang="ru-RU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213,0) 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107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1" y="333102"/>
            <a:ext cx="1552384" cy="13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35616458"/>
              </p:ext>
            </p:extLst>
          </p:nvPr>
        </p:nvGraphicFramePr>
        <p:xfrm>
          <a:off x="1079500" y="1719632"/>
          <a:ext cx="8763000" cy="306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29941" y="474835"/>
            <a:ext cx="7074410" cy="990656"/>
          </a:xfrm>
          <a:prstGeom prst="rect">
            <a:avLst/>
          </a:prstGeom>
          <a:ln w="39622">
            <a:solidFill>
              <a:srgbClr val="FFFF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2371090" marR="298450" indent="-2070100" algn="ctr">
              <a:lnSpc>
                <a:spcPct val="100000"/>
              </a:lnSpc>
              <a:spcBef>
                <a:spcPts val="525"/>
              </a:spcBef>
            </a:pPr>
            <a:r>
              <a:rPr sz="2000" spc="-75" dirty="0" err="1" smtClean="0"/>
              <a:t>Структура</a:t>
            </a:r>
            <a:r>
              <a:rPr sz="2000" spc="-75" dirty="0" smtClean="0"/>
              <a:t> </a:t>
            </a:r>
            <a:r>
              <a:rPr sz="2000" spc="-35" dirty="0" err="1"/>
              <a:t>показателей</a:t>
            </a:r>
            <a:r>
              <a:rPr sz="2000" spc="-35" dirty="0"/>
              <a:t> </a:t>
            </a:r>
            <a:r>
              <a:rPr sz="2000" spc="-20" dirty="0" err="1" smtClean="0"/>
              <a:t>заболеваемости</a:t>
            </a:r>
            <a:r>
              <a:rPr sz="2000" spc="195" dirty="0" err="1" smtClean="0"/>
              <a:t>ИППП</a:t>
            </a:r>
            <a:r>
              <a:rPr sz="2000" spc="195" dirty="0" smtClean="0"/>
              <a:t> </a:t>
            </a:r>
            <a:r>
              <a:rPr lang="ru-RU" sz="2000" spc="-90" dirty="0" smtClean="0"/>
              <a:t>в </a:t>
            </a:r>
            <a:r>
              <a:rPr lang="ru-RU" sz="2000" spc="-15" dirty="0" smtClean="0"/>
              <a:t>Атырауской</a:t>
            </a:r>
            <a:r>
              <a:rPr sz="2000" spc="5" dirty="0" smtClean="0"/>
              <a:t> </a:t>
            </a:r>
            <a:r>
              <a:rPr sz="2000" spc="-35" dirty="0" smtClean="0"/>
              <a:t>области</a:t>
            </a:r>
            <a:r>
              <a:rPr lang="ru-RU" sz="2000" spc="-35" dirty="0" smtClean="0"/>
              <a:t> </a:t>
            </a:r>
            <a:br>
              <a:rPr lang="ru-RU" sz="2000" spc="-35" dirty="0" smtClean="0"/>
            </a:br>
            <a:r>
              <a:rPr lang="ru-RU" sz="2000" spc="-35" dirty="0" smtClean="0"/>
              <a:t>за  2018 год ( на 100 </a:t>
            </a:r>
            <a:r>
              <a:rPr lang="ru-RU" sz="2000" spc="-35" dirty="0" err="1" smtClean="0"/>
              <a:t>тыс.населения</a:t>
            </a:r>
            <a:r>
              <a:rPr lang="ru-RU" sz="2000" spc="-35" dirty="0" smtClean="0"/>
              <a:t>)</a:t>
            </a:r>
            <a:endParaRPr sz="2000" dirty="0"/>
          </a:p>
        </p:txBody>
      </p:sp>
      <p:sp>
        <p:nvSpPr>
          <p:cNvPr id="38" name="object 38"/>
          <p:cNvSpPr/>
          <p:nvPr/>
        </p:nvSpPr>
        <p:spPr>
          <a:xfrm>
            <a:off x="5370576" y="3034029"/>
            <a:ext cx="496570" cy="827405"/>
          </a:xfrm>
          <a:custGeom>
            <a:avLst/>
            <a:gdLst/>
            <a:ahLst/>
            <a:cxnLst/>
            <a:rect l="l" t="t" r="r" b="b"/>
            <a:pathLst>
              <a:path w="496570" h="827404">
                <a:moveTo>
                  <a:pt x="496252" y="0"/>
                </a:moveTo>
                <a:lnTo>
                  <a:pt x="419862" y="76200"/>
                </a:lnTo>
                <a:lnTo>
                  <a:pt x="391287" y="95059"/>
                </a:lnTo>
                <a:lnTo>
                  <a:pt x="381571" y="104584"/>
                </a:lnTo>
                <a:lnTo>
                  <a:pt x="372046" y="114109"/>
                </a:lnTo>
                <a:lnTo>
                  <a:pt x="343471" y="123634"/>
                </a:lnTo>
                <a:lnTo>
                  <a:pt x="305371" y="142684"/>
                </a:lnTo>
                <a:lnTo>
                  <a:pt x="276796" y="161734"/>
                </a:lnTo>
                <a:lnTo>
                  <a:pt x="238506" y="180784"/>
                </a:lnTo>
                <a:lnTo>
                  <a:pt x="200406" y="190119"/>
                </a:lnTo>
                <a:lnTo>
                  <a:pt x="162115" y="209169"/>
                </a:lnTo>
                <a:lnTo>
                  <a:pt x="114490" y="218694"/>
                </a:lnTo>
                <a:lnTo>
                  <a:pt x="76390" y="237744"/>
                </a:lnTo>
                <a:lnTo>
                  <a:pt x="28575" y="247269"/>
                </a:lnTo>
                <a:lnTo>
                  <a:pt x="0" y="256794"/>
                </a:lnTo>
                <a:lnTo>
                  <a:pt x="0" y="827151"/>
                </a:lnTo>
                <a:lnTo>
                  <a:pt x="28575" y="817816"/>
                </a:lnTo>
                <a:lnTo>
                  <a:pt x="76390" y="808291"/>
                </a:lnTo>
                <a:lnTo>
                  <a:pt x="114490" y="789241"/>
                </a:lnTo>
                <a:lnTo>
                  <a:pt x="162115" y="779716"/>
                </a:lnTo>
                <a:lnTo>
                  <a:pt x="200406" y="760666"/>
                </a:lnTo>
                <a:lnTo>
                  <a:pt x="238506" y="751141"/>
                </a:lnTo>
                <a:lnTo>
                  <a:pt x="276796" y="732091"/>
                </a:lnTo>
                <a:lnTo>
                  <a:pt x="305371" y="713041"/>
                </a:lnTo>
                <a:lnTo>
                  <a:pt x="343471" y="694182"/>
                </a:lnTo>
                <a:lnTo>
                  <a:pt x="372046" y="684657"/>
                </a:lnTo>
                <a:lnTo>
                  <a:pt x="381571" y="675132"/>
                </a:lnTo>
                <a:lnTo>
                  <a:pt x="391287" y="665607"/>
                </a:lnTo>
                <a:lnTo>
                  <a:pt x="419862" y="646557"/>
                </a:lnTo>
                <a:lnTo>
                  <a:pt x="457962" y="608457"/>
                </a:lnTo>
                <a:lnTo>
                  <a:pt x="467487" y="599122"/>
                </a:lnTo>
                <a:lnTo>
                  <a:pt x="496252" y="570547"/>
                </a:lnTo>
                <a:lnTo>
                  <a:pt x="496252" y="0"/>
                </a:lnTo>
                <a:close/>
              </a:path>
            </a:pathLst>
          </a:custGeom>
          <a:solidFill>
            <a:srgbClr val="19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3902" y="4597993"/>
            <a:ext cx="8839200" cy="1837016"/>
          </a:xfrm>
          <a:custGeom>
            <a:avLst/>
            <a:gdLst/>
            <a:ahLst/>
            <a:cxnLst/>
            <a:rect l="l" t="t" r="r" b="b"/>
            <a:pathLst>
              <a:path w="8839200" h="2429509">
                <a:moveTo>
                  <a:pt x="0" y="0"/>
                </a:moveTo>
                <a:lnTo>
                  <a:pt x="0" y="2429256"/>
                </a:lnTo>
                <a:lnTo>
                  <a:pt x="8839201" y="2429256"/>
                </a:lnTo>
                <a:lnTo>
                  <a:pt x="8839201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946767" y="4255429"/>
            <a:ext cx="8776335" cy="16145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415"/>
              </a:spcBef>
              <a:tabLst>
                <a:tab pos="2216150" algn="l"/>
              </a:tabLst>
            </a:pPr>
            <a:endParaRPr lang="ru-RU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415"/>
              </a:spcBef>
              <a:tabLst>
                <a:tab pos="2216150" algn="l"/>
              </a:tabLst>
            </a:pPr>
            <a:r>
              <a:rPr lang="ru-RU" sz="20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 2018 год</a:t>
            </a:r>
            <a:r>
              <a:rPr sz="20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000" b="1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территории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</a:t>
            </a:r>
            <a:r>
              <a:rPr lang="ru-RU"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 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было </a:t>
            </a:r>
            <a:r>
              <a:rPr sz="20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зарегистрировано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2000" b="1" spc="-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579  </a:t>
            </a:r>
            <a:r>
              <a:rPr sz="2000" b="1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больных</a:t>
            </a:r>
            <a:r>
              <a:rPr sz="20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ИППП.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Среди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них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первое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место, 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по  </a:t>
            </a:r>
            <a:r>
              <a:rPr sz="2000" b="1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величине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показателя</a:t>
            </a:r>
            <a:r>
              <a:rPr sz="20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заболеваемости</a:t>
            </a:r>
            <a:r>
              <a:rPr lang="ru-RU"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занимает</a:t>
            </a:r>
            <a:r>
              <a:rPr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сифилис и </a:t>
            </a:r>
            <a:r>
              <a:rPr lang="ru-RU" sz="20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гарднерелез</a:t>
            </a:r>
            <a:r>
              <a:rPr lang="ru-RU"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(19,6%),  затем  </a:t>
            </a:r>
            <a:r>
              <a:rPr sz="2000" b="1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хламидиоз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(16%)</a:t>
            </a:r>
            <a:r>
              <a:rPr lang="ru-RU"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lang="ru-RU" sz="2000" b="1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уреамикоплазмоз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(14,8%)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81" name="Диаграмма 80"/>
          <p:cNvGraphicFramePr/>
          <p:nvPr>
            <p:extLst>
              <p:ext uri="{D42A27DB-BD31-4B8C-83A1-F6EECF244321}">
                <p14:modId xmlns:p14="http://schemas.microsoft.com/office/powerpoint/2010/main" val="378522041"/>
              </p:ext>
            </p:extLst>
          </p:nvPr>
        </p:nvGraphicFramePr>
        <p:xfrm>
          <a:off x="1917700" y="1138439"/>
          <a:ext cx="7128933" cy="36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4799920" y="19494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18,3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11314" y="260501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8,8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8" y="337079"/>
            <a:ext cx="1442014" cy="12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0" y="654050"/>
            <a:ext cx="8400795" cy="51706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НАША МИССИЯ: </a:t>
            </a:r>
            <a:r>
              <a:rPr lang="ru-RU" dirty="0"/>
              <a:t>способствовать улучшению здоровья пациентов, обращающихся к нам за медицинской помощью, представляя широкий спектр медицинских услуг неизменно высокого качества.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НАШЕ ВИДЕНИЕ: </a:t>
            </a:r>
            <a:r>
              <a:rPr lang="ru-RU" dirty="0" err="1"/>
              <a:t>Атырауский</a:t>
            </a:r>
            <a:r>
              <a:rPr lang="ru-RU" dirty="0"/>
              <a:t> областной кожно-венерологический диспансер -  это динамично развивающаяся медицинская организация, гарантирующая пациентам предоставление квалифицированной специализированной медицинской помощи, точность и надежность результатов исследований. Мы стремимся быть лидерами в разработке внедрений новых медицинских и управленческих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74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6714" y="4576064"/>
            <a:ext cx="4108704" cy="1471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21992" y="500380"/>
            <a:ext cx="7391400" cy="862416"/>
          </a:xfrm>
          <a:prstGeom prst="rect">
            <a:avLst/>
          </a:prstGeom>
          <a:ln w="39622">
            <a:solidFill>
              <a:srgbClr val="FFFF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109345" marR="571500" indent="-536575">
              <a:lnSpc>
                <a:spcPct val="100000"/>
              </a:lnSpc>
              <a:spcBef>
                <a:spcPts val="5"/>
              </a:spcBef>
            </a:pPr>
            <a:r>
              <a:rPr sz="2800" spc="-20" dirty="0"/>
              <a:t>Динамика </a:t>
            </a:r>
            <a:r>
              <a:rPr sz="2800" spc="-35" dirty="0"/>
              <a:t>показателей </a:t>
            </a:r>
            <a:r>
              <a:rPr sz="2800" spc="-25" dirty="0"/>
              <a:t>заболеваемости  </a:t>
            </a:r>
            <a:r>
              <a:rPr sz="2800" spc="5" dirty="0"/>
              <a:t>сифилисом </a:t>
            </a:r>
            <a:r>
              <a:rPr sz="2800" spc="-100" dirty="0"/>
              <a:t>в </a:t>
            </a:r>
            <a:r>
              <a:rPr lang="ru-RU" sz="2800" spc="-100" dirty="0" err="1" smtClean="0"/>
              <a:t>Атырауской</a:t>
            </a:r>
            <a:r>
              <a:rPr lang="ru-RU" sz="2800" spc="-100" dirty="0" smtClean="0"/>
              <a:t> </a:t>
            </a:r>
            <a:r>
              <a:rPr sz="2800" spc="-40" dirty="0" err="1" smtClean="0"/>
              <a:t>области</a:t>
            </a:r>
            <a:endParaRPr sz="2800" dirty="0"/>
          </a:p>
        </p:txBody>
      </p:sp>
      <p:sp>
        <p:nvSpPr>
          <p:cNvPr id="57" name="object 57"/>
          <p:cNvSpPr/>
          <p:nvPr/>
        </p:nvSpPr>
        <p:spPr>
          <a:xfrm>
            <a:off x="1002790" y="4376102"/>
            <a:ext cx="8686800" cy="1982883"/>
          </a:xfrm>
          <a:custGeom>
            <a:avLst/>
            <a:gdLst/>
            <a:ahLst/>
            <a:cxnLst/>
            <a:rect l="l" t="t" r="r" b="b"/>
            <a:pathLst>
              <a:path w="8686800" h="2573020">
                <a:moveTo>
                  <a:pt x="0" y="0"/>
                </a:moveTo>
                <a:lnTo>
                  <a:pt x="0" y="2572512"/>
                </a:lnTo>
                <a:lnTo>
                  <a:pt x="8686801" y="2572512"/>
                </a:lnTo>
                <a:lnTo>
                  <a:pt x="8686801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95567" y="4157308"/>
            <a:ext cx="8491855" cy="1929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9205">
              <a:lnSpc>
                <a:spcPct val="100000"/>
              </a:lnSpc>
              <a:spcBef>
                <a:spcPts val="105"/>
              </a:spcBef>
              <a:tabLst>
                <a:tab pos="3502025" algn="l"/>
                <a:tab pos="5745480" algn="l"/>
              </a:tabLst>
            </a:pPr>
            <a:r>
              <a:rPr sz="1250" b="1" spc="280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endParaRPr sz="1900" dirty="0">
              <a:latin typeface="Times New Roman"/>
              <a:cs typeface="Times New Roman"/>
            </a:endParaRPr>
          </a:p>
          <a:p>
            <a:pPr marL="12700" marR="878840">
              <a:lnSpc>
                <a:spcPct val="100000"/>
              </a:lnSpc>
            </a:pPr>
            <a:r>
              <a:rPr sz="16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протяжении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последних трех </a:t>
            </a:r>
            <a:r>
              <a:rPr sz="16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лет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продолжается </a:t>
            </a:r>
            <a:r>
              <a:rPr sz="16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снижение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уровня  </a:t>
            </a:r>
            <a:r>
              <a:rPr sz="1600" b="1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заболеваемости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сифилисом</a:t>
            </a:r>
            <a:r>
              <a:rPr lang="ru-RU" sz="16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6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Показатель</a:t>
            </a:r>
            <a:r>
              <a:rPr sz="16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заболеваемости </a:t>
            </a: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сифилисом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 2018 год </a:t>
            </a:r>
            <a:r>
              <a:rPr sz="1600" b="1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lang="ru-RU" sz="1600" b="1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sz="16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 </a:t>
            </a:r>
            <a:r>
              <a:rPr sz="1600" b="1" spc="-30" dirty="0" err="1">
                <a:solidFill>
                  <a:srgbClr val="FFFFFF"/>
                </a:solidFill>
                <a:latin typeface="Times New Roman"/>
                <a:cs typeface="Times New Roman"/>
              </a:rPr>
              <a:t>составил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ru-RU" sz="16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8,3</a:t>
            </a:r>
            <a:r>
              <a:rPr sz="16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6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100 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000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населения. </a:t>
            </a:r>
            <a:r>
              <a:rPr sz="1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абсолютных значениях: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отчетный 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период 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было 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зарегистрировано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114</a:t>
            </a:r>
            <a:r>
              <a:rPr sz="1600" b="1" spc="-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больных</a:t>
            </a:r>
            <a:r>
              <a:rPr lang="ru-RU" sz="16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6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Темпы</a:t>
            </a:r>
            <a:r>
              <a:rPr sz="16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снижения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заболеваемости 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среди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жителей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sz="16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</a:t>
            </a:r>
            <a:r>
              <a:rPr sz="1600" b="1" spc="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значительно</a:t>
            </a:r>
            <a:r>
              <a:rPr lang="ru-RU" sz="16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878840">
              <a:lnSpc>
                <a:spcPct val="100000"/>
              </a:lnSpc>
            </a:pPr>
            <a:r>
              <a:rPr lang="ru-RU" sz="16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Заболеваемость сифилисом </a:t>
            </a:r>
            <a:r>
              <a:rPr lang="ru-RU"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в 2017 году </a:t>
            </a:r>
            <a:r>
              <a:rPr lang="ru-RU" sz="16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по Республике Казахстан составило 25,1 на </a:t>
            </a:r>
          </a:p>
          <a:p>
            <a:pPr marL="12700" marR="878840">
              <a:lnSpc>
                <a:spcPct val="100000"/>
              </a:lnSpc>
            </a:pPr>
            <a:r>
              <a:rPr lang="ru-RU" sz="16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100 000 населения, по Атырауской области тоже составило 25,1.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0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8" y="337079"/>
            <a:ext cx="1442014" cy="12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4217294235"/>
              </p:ext>
            </p:extLst>
          </p:nvPr>
        </p:nvGraphicFramePr>
        <p:xfrm>
          <a:off x="1877027" y="1263650"/>
          <a:ext cx="7128933" cy="311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71580" y="3261867"/>
            <a:ext cx="218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*абсолютное число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00" y="629106"/>
            <a:ext cx="5715000" cy="430887"/>
          </a:xfrm>
        </p:spPr>
        <p:txBody>
          <a:bodyPr/>
          <a:lstStyle/>
          <a:p>
            <a:r>
              <a:rPr lang="ru-RU" sz="2800" dirty="0">
                <a:cs typeface="Times New Roman" panose="02020603050405020304" pitchFamily="18" charset="0"/>
              </a:rPr>
              <a:t>Сифилис среди беременных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1900" y="5149850"/>
            <a:ext cx="8238997" cy="1752600"/>
          </a:xfrm>
        </p:spPr>
        <p:txBody>
          <a:bodyPr/>
          <a:lstStyle/>
          <a:p>
            <a:pPr algn="ctr"/>
            <a:r>
              <a:rPr lang="ru-RU" sz="2200" dirty="0" smtClean="0"/>
              <a:t>За </a:t>
            </a:r>
            <a:r>
              <a:rPr lang="ru-RU" sz="2200" dirty="0"/>
              <a:t>2018г. беременных больных сифилисом зарегистрировано 14 женщин (показатель на 100тыс. женщин репродуктивного возраста 9,3), в 2017 году было 12 беременных больных сифилисом (показатель на 100тыс. женщин репродуктивного возраста 8,0). </a:t>
            </a:r>
            <a:endParaRPr lang="ru-RU" sz="2200" i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6853204"/>
              </p:ext>
            </p:extLst>
          </p:nvPr>
        </p:nvGraphicFramePr>
        <p:xfrm>
          <a:off x="1540002" y="1623021"/>
          <a:ext cx="4352383" cy="310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84900" y="240665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показатель на 100 тыс. женщин репродуктивного возраста)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501650"/>
            <a:ext cx="5105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37079"/>
            <a:ext cx="1442014" cy="12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04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27300" y="369027"/>
            <a:ext cx="6934200" cy="1006045"/>
          </a:xfrm>
          <a:prstGeom prst="rect">
            <a:avLst/>
          </a:prstGeom>
          <a:ln w="39622">
            <a:solidFill>
              <a:srgbClr val="FFFF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609600" marR="131445" indent="-475615" algn="ctr">
              <a:lnSpc>
                <a:spcPct val="100000"/>
              </a:lnSpc>
              <a:spcBef>
                <a:spcPts val="645"/>
              </a:spcBef>
            </a:pPr>
            <a:r>
              <a:rPr sz="2000" spc="-75" dirty="0"/>
              <a:t>Структура </a:t>
            </a:r>
            <a:r>
              <a:rPr sz="2000" spc="-45" dirty="0"/>
              <a:t>различных </a:t>
            </a:r>
            <a:r>
              <a:rPr sz="2000" spc="-60" dirty="0"/>
              <a:t>клинико </a:t>
            </a:r>
            <a:r>
              <a:rPr sz="2000" dirty="0"/>
              <a:t>– </a:t>
            </a:r>
            <a:r>
              <a:rPr sz="2000" spc="-15" dirty="0"/>
              <a:t>серологических  </a:t>
            </a:r>
            <a:r>
              <a:rPr sz="2000" spc="-45" dirty="0"/>
              <a:t>вариантов </a:t>
            </a:r>
            <a:r>
              <a:rPr sz="2000" spc="5" dirty="0"/>
              <a:t>сифилиса </a:t>
            </a:r>
            <a:r>
              <a:rPr sz="2000" spc="-90" dirty="0"/>
              <a:t>в </a:t>
            </a:r>
            <a:r>
              <a:rPr lang="ru-RU" sz="2000" spc="-90" dirty="0" smtClean="0"/>
              <a:t>Атырауской </a:t>
            </a:r>
            <a:r>
              <a:rPr sz="2000" spc="-35" dirty="0" smtClean="0"/>
              <a:t>области</a:t>
            </a:r>
            <a:r>
              <a:rPr lang="ru-RU" sz="2000" spc="-35" dirty="0" smtClean="0"/>
              <a:t/>
            </a:r>
            <a:br>
              <a:rPr lang="ru-RU" sz="2000" spc="-35" dirty="0" smtClean="0"/>
            </a:br>
            <a:r>
              <a:rPr lang="ru-RU" sz="2000" spc="-35" dirty="0" smtClean="0"/>
              <a:t> за 2018 год</a:t>
            </a:r>
            <a:endParaRPr sz="2000" dirty="0"/>
          </a:p>
        </p:txBody>
      </p:sp>
      <p:sp>
        <p:nvSpPr>
          <p:cNvPr id="29" name="object 29"/>
          <p:cNvSpPr/>
          <p:nvPr/>
        </p:nvSpPr>
        <p:spPr>
          <a:xfrm>
            <a:off x="1002790" y="4386579"/>
            <a:ext cx="8610600" cy="2667000"/>
          </a:xfrm>
          <a:custGeom>
            <a:avLst/>
            <a:gdLst/>
            <a:ahLst/>
            <a:cxnLst/>
            <a:rect l="l" t="t" r="r" b="b"/>
            <a:pathLst>
              <a:path w="8610600" h="2667000">
                <a:moveTo>
                  <a:pt x="0" y="0"/>
                </a:moveTo>
                <a:lnTo>
                  <a:pt x="0" y="2667000"/>
                </a:lnTo>
                <a:lnTo>
                  <a:pt x="8610601" y="2667000"/>
                </a:lnTo>
                <a:lnTo>
                  <a:pt x="8610601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46100" y="4386579"/>
            <a:ext cx="8179434" cy="2368597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045335" algn="ctr">
              <a:spcBef>
                <a:spcPts val="1190"/>
              </a:spcBef>
            </a:pPr>
            <a:r>
              <a:rPr b="1" spc="-7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r>
              <a:rPr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различных </a:t>
            </a:r>
            <a:r>
              <a:rPr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клинико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серологических </a:t>
            </a:r>
            <a:r>
              <a:rPr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вариантов  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сифилиса </a:t>
            </a:r>
            <a:r>
              <a:rPr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lang="ru-RU" b="1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 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продолжает </a:t>
            </a:r>
            <a:r>
              <a:rPr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сохранятся 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идентичной </a:t>
            </a:r>
            <a:r>
              <a:rPr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протяжении 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последних </a:t>
            </a:r>
            <a:r>
              <a:rPr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нескольких</a:t>
            </a:r>
            <a:r>
              <a:rPr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лет.</a:t>
            </a:r>
            <a:endParaRPr sz="2400" dirty="0">
              <a:latin typeface="Times New Roman"/>
              <a:cs typeface="Times New Roman"/>
            </a:endParaRPr>
          </a:p>
          <a:p>
            <a:pPr marL="12700" algn="ctr"/>
            <a:r>
              <a:rPr lang="ru-RU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   </a:t>
            </a:r>
            <a:r>
              <a:rPr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Преобладающей</a:t>
            </a:r>
            <a:r>
              <a:rPr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30" dirty="0">
                <a:solidFill>
                  <a:srgbClr val="FFFFFF"/>
                </a:solidFill>
                <a:latin typeface="Times New Roman"/>
                <a:cs typeface="Times New Roman"/>
              </a:rPr>
              <a:t>формой </a:t>
            </a:r>
            <a:r>
              <a:rPr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заболевания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является</a:t>
            </a:r>
            <a:endParaRPr dirty="0">
              <a:latin typeface="Times New Roman"/>
              <a:cs typeface="Times New Roman"/>
            </a:endParaRPr>
          </a:p>
          <a:p>
            <a:pPr marL="12700" marR="1055370" algn="ctr"/>
            <a:r>
              <a:rPr lang="ru-RU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              </a:t>
            </a:r>
            <a:r>
              <a:rPr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«</a:t>
            </a:r>
            <a:r>
              <a:rPr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ранняя </a:t>
            </a:r>
            <a:r>
              <a:rPr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скрытая </a:t>
            </a:r>
            <a:r>
              <a:rPr b="1" spc="20" dirty="0">
                <a:solidFill>
                  <a:srgbClr val="FFFFFF"/>
                </a:solidFill>
                <a:latin typeface="Times New Roman"/>
                <a:cs typeface="Times New Roman"/>
              </a:rPr>
              <a:t>форма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сифилиса», </a:t>
            </a:r>
            <a:r>
              <a:rPr b="1" spc="-50" dirty="0" err="1">
                <a:solidFill>
                  <a:srgbClr val="FFFFFF"/>
                </a:solidFill>
                <a:latin typeface="Times New Roman"/>
                <a:cs typeface="Times New Roman"/>
              </a:rPr>
              <a:t>которая</a:t>
            </a:r>
            <a:r>
              <a:rPr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b="1" spc="-5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1055370" algn="ctr"/>
            <a:r>
              <a:rPr lang="ru-RU" b="1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               в </a:t>
            </a:r>
            <a:r>
              <a:rPr lang="ru-RU" b="1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b="1" spc="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вою</a:t>
            </a:r>
            <a:r>
              <a:rPr lang="ru-RU" b="1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очередь</a:t>
            </a: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8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является</a:t>
            </a:r>
            <a:r>
              <a:rPr b="1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важнейшим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</a:t>
            </a:r>
          </a:p>
          <a:p>
            <a:pPr marL="12700" marR="1055370" algn="ctr"/>
            <a:r>
              <a:rPr lang="ru-RU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          </a:t>
            </a:r>
            <a:r>
              <a:rPr b="1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эпидемиологическим</a:t>
            </a:r>
            <a:r>
              <a:rPr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резервуаром </a:t>
            </a:r>
            <a:r>
              <a:rPr b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данной</a:t>
            </a:r>
            <a:r>
              <a:rPr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12700" marR="1055370" algn="ctr"/>
            <a:r>
              <a:rPr lang="ru-RU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      </a:t>
            </a:r>
            <a:r>
              <a:rPr b="1" spc="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инфекции</a:t>
            </a:r>
            <a:r>
              <a:rPr b="1" spc="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31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19993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775106851"/>
              </p:ext>
            </p:extLst>
          </p:nvPr>
        </p:nvGraphicFramePr>
        <p:xfrm>
          <a:off x="2151498" y="1303984"/>
          <a:ext cx="6802456" cy="293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434345" y="210185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31,5%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700" y="724520"/>
            <a:ext cx="6629400" cy="1292662"/>
          </a:xfrm>
        </p:spPr>
        <p:txBody>
          <a:bodyPr/>
          <a:lstStyle/>
          <a:p>
            <a:pPr algn="l"/>
            <a:r>
              <a:rPr lang="ru-RU" sz="2800" dirty="0">
                <a:cs typeface="Times New Roman" panose="02020603050405020304" pitchFamily="18" charset="0"/>
              </a:rPr>
              <a:t>Заболеваемость врожденным сифилисом  </a:t>
            </a:r>
            <a:r>
              <a:rPr lang="ru-RU" sz="2800" dirty="0">
                <a:solidFill>
                  <a:schemeClr val="accent1"/>
                </a:solidFill>
              </a:rPr>
              <a:t/>
            </a:r>
            <a:br>
              <a:rPr lang="ru-RU" sz="2800" dirty="0">
                <a:solidFill>
                  <a:schemeClr val="accent1"/>
                </a:solidFill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1900" y="5607050"/>
            <a:ext cx="8315197" cy="1354217"/>
          </a:xfrm>
        </p:spPr>
        <p:txBody>
          <a:bodyPr/>
          <a:lstStyle/>
          <a:p>
            <a:r>
              <a:rPr lang="ru-RU" sz="2200" dirty="0" smtClean="0"/>
              <a:t>В 2018 году было зарегистрировано 2 случая врожденного сифилиса (оба случая в </a:t>
            </a:r>
            <a:r>
              <a:rPr lang="ru-RU" sz="2200" dirty="0" err="1" smtClean="0"/>
              <a:t>г.Атырау</a:t>
            </a:r>
            <a:r>
              <a:rPr lang="ru-RU" sz="2200" dirty="0" smtClean="0"/>
              <a:t>), против 4 случаев в 2017 году. </a:t>
            </a:r>
          </a:p>
          <a:p>
            <a:r>
              <a:rPr lang="ru-RU" sz="2200" dirty="0" smtClean="0"/>
              <a:t>В 2017 году по Республике Казахстан было зарегистрировано 18 случаев врожденного сифилиса.</a:t>
            </a:r>
            <a:endParaRPr lang="ru-RU" sz="22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30413054"/>
              </p:ext>
            </p:extLst>
          </p:nvPr>
        </p:nvGraphicFramePr>
        <p:xfrm>
          <a:off x="1155700" y="1568450"/>
          <a:ext cx="635798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 flipH="1">
            <a:off x="8013700" y="3593584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*абсолютное число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7300" y="654050"/>
            <a:ext cx="7010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37079"/>
            <a:ext cx="1442014" cy="12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7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1111" y="3417569"/>
            <a:ext cx="3124200" cy="892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 flipV="1">
            <a:off x="6105144" y="3301492"/>
            <a:ext cx="3138237" cy="45719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74542" y="598139"/>
            <a:ext cx="6934200" cy="868680"/>
          </a:xfrm>
          <a:prstGeom prst="rect">
            <a:avLst/>
          </a:prstGeom>
          <a:ln w="39622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Гендерная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сифилитической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инфекции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02790" y="2512592"/>
            <a:ext cx="7922046" cy="48343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1" y="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80720" y="1971037"/>
            <a:ext cx="45719" cy="1241151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 flipH="1">
            <a:off x="4262559" y="1971038"/>
            <a:ext cx="132791" cy="1235872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 flipH="1">
            <a:off x="5299723" y="1936748"/>
            <a:ext cx="75117" cy="127544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 flipH="1">
            <a:off x="6343935" y="1948180"/>
            <a:ext cx="45719" cy="1264008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 flipH="1">
            <a:off x="7352653" y="1948179"/>
            <a:ext cx="56415" cy="1259538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2789" y="2862578"/>
            <a:ext cx="7922045" cy="45719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1" y="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002789" y="3215806"/>
            <a:ext cx="7922047" cy="7666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1" y="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002790" y="1948179"/>
            <a:ext cx="7922045" cy="6575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1" y="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2789" y="1948177"/>
            <a:ext cx="45719" cy="125953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12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02790" y="4607795"/>
            <a:ext cx="8610600" cy="984031"/>
          </a:xfrm>
          <a:custGeom>
            <a:avLst/>
            <a:gdLst/>
            <a:ahLst/>
            <a:cxnLst/>
            <a:rect l="l" t="t" r="r" b="b"/>
            <a:pathLst>
              <a:path w="8610600" h="2895600">
                <a:moveTo>
                  <a:pt x="0" y="0"/>
                </a:moveTo>
                <a:lnTo>
                  <a:pt x="0" y="2895600"/>
                </a:lnTo>
                <a:lnTo>
                  <a:pt x="8610601" y="2895600"/>
                </a:lnTo>
                <a:lnTo>
                  <a:pt x="8610601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034584" y="4699613"/>
            <a:ext cx="8541385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23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300" b="1" spc="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оотношение</a:t>
            </a:r>
            <a:r>
              <a:rPr sz="2300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мужчин </a:t>
            </a:r>
            <a:r>
              <a:rPr sz="2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3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женщин </a:t>
            </a:r>
            <a:r>
              <a:rPr sz="23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2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сифилисом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примерно</a:t>
            </a:r>
            <a:r>
              <a:rPr sz="23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равное</a:t>
            </a:r>
            <a:r>
              <a:rPr sz="23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lang="ru-RU" sz="23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Самая высокая заболеваемость в возрасте 18-44 лет. </a:t>
            </a:r>
            <a:endParaRPr sz="2300" dirty="0">
              <a:latin typeface="Times New Roman"/>
              <a:cs typeface="Times New Roman"/>
            </a:endParaRPr>
          </a:p>
        </p:txBody>
      </p:sp>
      <p:pic>
        <p:nvPicPr>
          <p:cNvPr id="6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" y="358031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869284" y="2079281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63573" y="2101958"/>
            <a:ext cx="9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</a:rPr>
              <a:t>Абс</a:t>
            </a:r>
            <a:r>
              <a:rPr lang="ru-RU" sz="1600" b="1" dirty="0" smtClean="0">
                <a:solidFill>
                  <a:schemeClr val="bg1"/>
                </a:solidFill>
              </a:rPr>
              <a:t>. </a:t>
            </a:r>
            <a:r>
              <a:rPr lang="ru-RU" sz="1600" b="1" dirty="0" err="1">
                <a:solidFill>
                  <a:schemeClr val="bg1"/>
                </a:solidFill>
              </a:rPr>
              <a:t>ч</a:t>
            </a:r>
            <a:r>
              <a:rPr lang="ru-RU" sz="1600" b="1" dirty="0" err="1" smtClean="0">
                <a:solidFill>
                  <a:schemeClr val="bg1"/>
                </a:solidFill>
              </a:rPr>
              <a:t>ис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29361" y="1932885"/>
            <a:ext cx="89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0-14 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74841" y="1936748"/>
            <a:ext cx="996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15-17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12514" y="1936748"/>
            <a:ext cx="996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18-44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88259" y="1932681"/>
            <a:ext cx="179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45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лет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старше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48401" y="2506877"/>
            <a:ext cx="115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  2018 г.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8924834" y="1948179"/>
            <a:ext cx="0" cy="12640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48401" y="2863570"/>
            <a:ext cx="115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  2017 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47379" y="251610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114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88869" y="284285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153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95845" y="28375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87" name="Прямая соединительная линия 86"/>
          <p:cNvCxnSpPr>
            <a:stCxn id="68" idx="2"/>
          </p:cNvCxnSpPr>
          <p:nvPr/>
        </p:nvCxnSpPr>
        <p:spPr>
          <a:xfrm flipH="1">
            <a:off x="5873118" y="2275302"/>
            <a:ext cx="1" cy="9324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69" idx="2"/>
          </p:cNvCxnSpPr>
          <p:nvPr/>
        </p:nvCxnSpPr>
        <p:spPr>
          <a:xfrm>
            <a:off x="6910792" y="2275302"/>
            <a:ext cx="11045" cy="936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8173211" y="2286624"/>
            <a:ext cx="0" cy="9210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989470" y="284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32491" y="280718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60669" y="28116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6" name="Прямая соединительная линия 105"/>
          <p:cNvCxnSpPr>
            <a:stCxn id="67" idx="2"/>
          </p:cNvCxnSpPr>
          <p:nvPr/>
        </p:nvCxnSpPr>
        <p:spPr>
          <a:xfrm>
            <a:off x="4875541" y="2271439"/>
            <a:ext cx="0" cy="9407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444963" y="28553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936259" y="2856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27630" y="2855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415539" y="2838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495845" y="2502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985350" y="2525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532491" y="25068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977545" y="25125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435213" y="25068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921837" y="25068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633748" y="24913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394700" y="25043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4408832" y="2271235"/>
            <a:ext cx="45160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445175" y="217862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993917" y="218151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494778" y="217862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989188" y="217862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486144" y="217862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11599" y="217862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633748" y="21815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394700" y="217862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9" y="358030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100" y="577850"/>
            <a:ext cx="7013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индикаторов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программы «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Денсаулык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6224" y="2025650"/>
            <a:ext cx="7394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 заболеваемости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сифилисом среди подростков 15-17 лет за 2018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- 4,0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 1 случай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дерматовенерологом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2017г. – не зарегистрировано).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Пороговое значение по Государственной программе «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Денсаулык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составляет – 3,7.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4,0=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1*100 000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24 396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(количество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по области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возрасте 15-17 лет)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8" y="331144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5900" y="577850"/>
            <a:ext cx="6477000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6224" y="2025650"/>
            <a:ext cx="7768103" cy="48320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06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60464" y="3103371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2303779" y="501650"/>
            <a:ext cx="7462521" cy="802142"/>
          </a:xfrm>
          <a:prstGeom prst="rect">
            <a:avLst/>
          </a:prstGeom>
          <a:ln w="39622">
            <a:solidFill>
              <a:srgbClr val="FFFF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10185" marR="201295" indent="545465">
              <a:lnSpc>
                <a:spcPct val="100000"/>
              </a:lnSpc>
              <a:spcBef>
                <a:spcPts val="254"/>
              </a:spcBef>
            </a:pPr>
            <a:r>
              <a:rPr lang="ru-RU" sz="2600" spc="-25" dirty="0" smtClean="0"/>
              <a:t>  </a:t>
            </a:r>
            <a:r>
              <a:rPr sz="2400" spc="-25" dirty="0" err="1" smtClean="0"/>
              <a:t>Динамика</a:t>
            </a:r>
            <a:r>
              <a:rPr sz="2400" spc="-25" dirty="0" smtClean="0"/>
              <a:t> </a:t>
            </a:r>
            <a:r>
              <a:rPr sz="2400" spc="-35" dirty="0"/>
              <a:t>показателей </a:t>
            </a:r>
            <a:r>
              <a:rPr sz="2400" spc="-25" dirty="0" err="1"/>
              <a:t>заболеваемости</a:t>
            </a:r>
            <a:r>
              <a:rPr sz="2400" spc="-25" dirty="0"/>
              <a:t>  </a:t>
            </a:r>
            <a:r>
              <a:rPr lang="ru-RU" sz="2400" spc="-25" dirty="0" smtClean="0"/>
              <a:t>                   </a:t>
            </a:r>
            <a:r>
              <a:rPr sz="2400" spc="-30" dirty="0" err="1" smtClean="0"/>
              <a:t>гонококковой</a:t>
            </a:r>
            <a:r>
              <a:rPr sz="2400" spc="-30" dirty="0" smtClean="0"/>
              <a:t> </a:t>
            </a:r>
            <a:r>
              <a:rPr sz="2400" spc="30" dirty="0"/>
              <a:t>инфекцией </a:t>
            </a:r>
            <a:r>
              <a:rPr sz="2400" spc="-100" dirty="0"/>
              <a:t>в </a:t>
            </a:r>
            <a:r>
              <a:rPr lang="ru-RU" sz="2400" spc="-100" dirty="0" err="1" smtClean="0"/>
              <a:t>Атырауской</a:t>
            </a:r>
            <a:r>
              <a:rPr lang="ru-RU" sz="2400" spc="-100" dirty="0" smtClean="0"/>
              <a:t> </a:t>
            </a:r>
            <a:r>
              <a:rPr sz="2400" spc="-40" dirty="0" err="1" smtClean="0"/>
              <a:t>области</a:t>
            </a:r>
            <a:endParaRPr sz="2400" dirty="0"/>
          </a:p>
        </p:txBody>
      </p:sp>
      <p:sp>
        <p:nvSpPr>
          <p:cNvPr id="98" name="object 98"/>
          <p:cNvSpPr/>
          <p:nvPr/>
        </p:nvSpPr>
        <p:spPr>
          <a:xfrm>
            <a:off x="970885" y="4676140"/>
            <a:ext cx="8686800" cy="1007110"/>
          </a:xfrm>
          <a:custGeom>
            <a:avLst/>
            <a:gdLst/>
            <a:ahLst/>
            <a:cxnLst/>
            <a:rect l="l" t="t" r="r" b="b"/>
            <a:pathLst>
              <a:path w="8686800" h="2743200">
                <a:moveTo>
                  <a:pt x="0" y="0"/>
                </a:moveTo>
                <a:lnTo>
                  <a:pt x="0" y="2743200"/>
                </a:lnTo>
                <a:lnTo>
                  <a:pt x="8686801" y="2743200"/>
                </a:lnTo>
                <a:lnTo>
                  <a:pt x="8686801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179165" y="4774575"/>
            <a:ext cx="847852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4200" algn="ctr">
              <a:lnSpc>
                <a:spcPct val="100000"/>
              </a:lnSpc>
              <a:spcBef>
                <a:spcPts val="100"/>
              </a:spcBef>
            </a:pPr>
            <a:r>
              <a:rPr lang="ru-RU" sz="23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300" b="1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оказатель</a:t>
            </a:r>
            <a:r>
              <a:rPr sz="23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 2018 </a:t>
            </a:r>
            <a:r>
              <a:rPr sz="2300" b="1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23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23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8,8</a:t>
            </a:r>
            <a:r>
              <a:rPr sz="23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3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100 </a:t>
            </a:r>
            <a:r>
              <a:rPr sz="23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000</a:t>
            </a:r>
            <a:r>
              <a:rPr sz="23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</a:t>
            </a:r>
            <a:r>
              <a:rPr lang="ru-RU" sz="2300" b="1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это</a:t>
            </a:r>
            <a:r>
              <a:rPr sz="2300" b="1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почти </a:t>
            </a:r>
            <a:r>
              <a:rPr sz="2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lang="ru-RU" sz="2300" b="1" spc="-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34,5</a:t>
            </a:r>
            <a:r>
              <a:rPr sz="2300" b="1" spc="-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  </a:t>
            </a:r>
            <a:r>
              <a:rPr lang="ru-RU" sz="23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ниже</a:t>
            </a:r>
            <a:r>
              <a:rPr sz="23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300" b="1" spc="-30" dirty="0" err="1">
                <a:solidFill>
                  <a:srgbClr val="FFFFFF"/>
                </a:solidFill>
                <a:latin typeface="Times New Roman"/>
                <a:cs typeface="Times New Roman"/>
              </a:rPr>
              <a:t>чем</a:t>
            </a:r>
            <a:r>
              <a:rPr sz="2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 2017 год.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104" name="Диаграмма 103"/>
          <p:cNvGraphicFramePr/>
          <p:nvPr>
            <p:extLst>
              <p:ext uri="{D42A27DB-BD31-4B8C-83A1-F6EECF244321}">
                <p14:modId xmlns:p14="http://schemas.microsoft.com/office/powerpoint/2010/main" val="4229098508"/>
              </p:ext>
            </p:extLst>
          </p:nvPr>
        </p:nvGraphicFramePr>
        <p:xfrm>
          <a:off x="1782233" y="1401939"/>
          <a:ext cx="7137739" cy="307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3441700" y="14988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" y="331144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23744" y="577850"/>
            <a:ext cx="7162800" cy="685800"/>
          </a:xfrm>
          <a:prstGeom prst="rect">
            <a:avLst/>
          </a:prstGeom>
          <a:ln w="39622">
            <a:solidFill>
              <a:srgbClr val="FFFF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775"/>
              </a:spcBef>
            </a:pPr>
            <a:r>
              <a:rPr sz="2800" spc="-15" dirty="0"/>
              <a:t>Возрастная </a:t>
            </a:r>
            <a:r>
              <a:rPr sz="2800" spc="-65" dirty="0"/>
              <a:t>структура </a:t>
            </a:r>
            <a:r>
              <a:rPr sz="2800" spc="-15" dirty="0"/>
              <a:t>пациентов</a:t>
            </a:r>
            <a:r>
              <a:rPr sz="2800" spc="60" dirty="0"/>
              <a:t> </a:t>
            </a:r>
            <a:r>
              <a:rPr sz="2800" spc="20" dirty="0"/>
              <a:t>гонореей</a:t>
            </a:r>
            <a:endParaRPr sz="2800" dirty="0"/>
          </a:p>
        </p:txBody>
      </p:sp>
      <p:sp>
        <p:nvSpPr>
          <p:cNvPr id="79" name="object 79"/>
          <p:cNvSpPr/>
          <p:nvPr/>
        </p:nvSpPr>
        <p:spPr>
          <a:xfrm>
            <a:off x="926590" y="4386579"/>
            <a:ext cx="8686800" cy="1449071"/>
          </a:xfrm>
          <a:custGeom>
            <a:avLst/>
            <a:gdLst/>
            <a:ahLst/>
            <a:cxnLst/>
            <a:rect l="l" t="t" r="r" b="b"/>
            <a:pathLst>
              <a:path w="8686800" h="2590800">
                <a:moveTo>
                  <a:pt x="0" y="0"/>
                </a:moveTo>
                <a:lnTo>
                  <a:pt x="0" y="2590800"/>
                </a:lnTo>
                <a:lnTo>
                  <a:pt x="8686801" y="2590800"/>
                </a:lnTo>
                <a:lnTo>
                  <a:pt x="8686801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011427" y="4584191"/>
            <a:ext cx="8027670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90" algn="ctr">
              <a:lnSpc>
                <a:spcPct val="100000"/>
              </a:lnSpc>
              <a:spcBef>
                <a:spcPts val="90"/>
              </a:spcBef>
            </a:pPr>
            <a:r>
              <a:rPr lang="ru-RU" sz="2000" b="1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 2018 год 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по-</a:t>
            </a:r>
            <a:r>
              <a:rPr sz="20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прежнему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000" b="1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больных</a:t>
            </a:r>
            <a:r>
              <a:rPr sz="20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гонореей, 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составили 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лица 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возрасте </a:t>
            </a:r>
            <a:r>
              <a:rPr sz="2000" b="1" spc="-30" dirty="0" err="1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r>
              <a:rPr sz="20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44</a:t>
            </a:r>
            <a:r>
              <a:rPr sz="2000" b="1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000" b="1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85,4</a:t>
            </a:r>
            <a:r>
              <a:rPr sz="2000" b="1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Стоит 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отметить, 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что 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это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lang="ru-RU" sz="2000" b="1" spc="-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39,7 </a:t>
            </a:r>
            <a:r>
              <a:rPr sz="2000" b="1" spc="-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ниже, </a:t>
            </a:r>
            <a:r>
              <a:rPr sz="2000" b="1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чем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 2017 год</a:t>
            </a:r>
            <a:r>
              <a:rPr lang="ru-RU" sz="20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3542015562"/>
              </p:ext>
            </p:extLst>
          </p:nvPr>
        </p:nvGraphicFramePr>
        <p:xfrm>
          <a:off x="1735812" y="1461896"/>
          <a:ext cx="7128933" cy="328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" y="369988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21038" y="573295"/>
            <a:ext cx="7467600" cy="896619"/>
          </a:xfrm>
          <a:custGeom>
            <a:avLst/>
            <a:gdLst/>
            <a:ahLst/>
            <a:cxnLst/>
            <a:rect l="l" t="t" r="r" b="b"/>
            <a:pathLst>
              <a:path w="7467600" h="896619">
                <a:moveTo>
                  <a:pt x="0" y="0"/>
                </a:moveTo>
                <a:lnTo>
                  <a:pt x="0" y="896112"/>
                </a:lnTo>
                <a:lnTo>
                  <a:pt x="7467600" y="896112"/>
                </a:lnTo>
                <a:lnTo>
                  <a:pt x="7467600" y="0"/>
                </a:lnTo>
                <a:lnTo>
                  <a:pt x="0" y="0"/>
                </a:lnTo>
                <a:close/>
              </a:path>
            </a:pathLst>
          </a:custGeom>
          <a:ln w="3962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>
            <a:spLocks noGrp="1"/>
          </p:cNvSpPr>
          <p:nvPr>
            <p:ph type="title"/>
          </p:nvPr>
        </p:nvSpPr>
        <p:spPr>
          <a:xfrm>
            <a:off x="2691034" y="573295"/>
            <a:ext cx="6264910" cy="8832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29565" marR="5080" indent="-317500">
              <a:lnSpc>
                <a:spcPct val="100699"/>
              </a:lnSpc>
              <a:spcBef>
                <a:spcPts val="85"/>
              </a:spcBef>
            </a:pPr>
            <a:r>
              <a:rPr sz="2800" spc="-20" dirty="0"/>
              <a:t>Динамика </a:t>
            </a:r>
            <a:r>
              <a:rPr sz="2800" spc="-35" dirty="0"/>
              <a:t>показателей </a:t>
            </a:r>
            <a:r>
              <a:rPr sz="2800" spc="-25" dirty="0"/>
              <a:t>заболеваемости  </a:t>
            </a:r>
            <a:r>
              <a:rPr sz="2800" dirty="0"/>
              <a:t>микроспорией </a:t>
            </a:r>
            <a:r>
              <a:rPr sz="2800" spc="-100" dirty="0"/>
              <a:t>в </a:t>
            </a:r>
            <a:r>
              <a:rPr lang="ru-RU" sz="2800" spc="-100" dirty="0" err="1" smtClean="0"/>
              <a:t>Атырауской</a:t>
            </a:r>
            <a:r>
              <a:rPr lang="ru-RU" sz="2800" spc="-100" dirty="0" smtClean="0"/>
              <a:t> </a:t>
            </a:r>
            <a:r>
              <a:rPr sz="2800" spc="-40" dirty="0" err="1" smtClean="0"/>
              <a:t>области</a:t>
            </a:r>
            <a:endParaRPr sz="2800" dirty="0"/>
          </a:p>
        </p:txBody>
      </p:sp>
      <p:sp>
        <p:nvSpPr>
          <p:cNvPr id="175" name="object 175"/>
          <p:cNvSpPr/>
          <p:nvPr/>
        </p:nvSpPr>
        <p:spPr>
          <a:xfrm>
            <a:off x="954024" y="4559770"/>
            <a:ext cx="8714740" cy="2246630"/>
          </a:xfrm>
          <a:custGeom>
            <a:avLst/>
            <a:gdLst/>
            <a:ahLst/>
            <a:cxnLst/>
            <a:rect l="l" t="t" r="r" b="b"/>
            <a:pathLst>
              <a:path w="8714740" h="2246629">
                <a:moveTo>
                  <a:pt x="0" y="0"/>
                </a:moveTo>
                <a:lnTo>
                  <a:pt x="0" y="2246376"/>
                </a:lnTo>
                <a:lnTo>
                  <a:pt x="8714232" y="2246376"/>
                </a:lnTo>
                <a:lnTo>
                  <a:pt x="8714232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1038860" y="4644287"/>
            <a:ext cx="8183245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0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За 2018 год </a:t>
            </a:r>
            <a:r>
              <a:rPr sz="2000" b="1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показатель</a:t>
            </a:r>
            <a:r>
              <a:rPr sz="20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заболеваемости </a:t>
            </a:r>
            <a:r>
              <a:rPr sz="2000" b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микроспорией</a:t>
            </a:r>
            <a:r>
              <a:rPr sz="2000" b="1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2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уменьшился </a:t>
            </a:r>
            <a:r>
              <a:rPr sz="20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lang="ru-RU" sz="20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17,3</a:t>
            </a:r>
            <a:r>
              <a:rPr sz="20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40" dirty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lang="ru-RU" sz="2000" b="1" spc="-3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0" b="1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000" b="1" spc="15" dirty="0" err="1">
                <a:solidFill>
                  <a:srgbClr val="FFFFFF"/>
                </a:solidFill>
                <a:latin typeface="Times New Roman"/>
                <a:cs typeface="Times New Roman"/>
              </a:rPr>
              <a:t>отношению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 2017</a:t>
            </a:r>
            <a:r>
              <a:rPr sz="2000" b="1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lang="ru-RU"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Но 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не 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смотря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это 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показатели 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lang="ru-RU" sz="2000" b="1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остаются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протяжении 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нескольких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последних </a:t>
            </a:r>
            <a:r>
              <a:rPr sz="2000" b="1" spc="-90" dirty="0" err="1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ущественно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 err="1">
                <a:solidFill>
                  <a:srgbClr val="FFFFFF"/>
                </a:solidFill>
                <a:latin typeface="Times New Roman"/>
                <a:cs typeface="Times New Roman"/>
              </a:rPr>
              <a:t>выше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Так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например, 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000" b="1" spc="-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000" b="1" spc="-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000" b="1" spc="-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году 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величина  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показателя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заболеваемости 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lang="ru-RU" sz="2000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области </a:t>
            </a:r>
            <a:r>
              <a:rPr sz="2000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 err="1">
                <a:solidFill>
                  <a:srgbClr val="FFFFFF"/>
                </a:solidFill>
                <a:latin typeface="Times New Roman"/>
                <a:cs typeface="Times New Roman"/>
              </a:rPr>
              <a:t>составила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118,7 </a:t>
            </a:r>
            <a:r>
              <a:rPr sz="20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100 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000 </a:t>
            </a:r>
            <a:r>
              <a:rPr sz="2000" b="1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населения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2000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(в 2016 году 112,5 </a:t>
            </a:r>
            <a:r>
              <a:rPr lang="ru-RU"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100 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000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населения).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179" name="Диаграмма 178"/>
          <p:cNvGraphicFramePr/>
          <p:nvPr>
            <p:extLst>
              <p:ext uri="{D42A27DB-BD31-4B8C-83A1-F6EECF244321}">
                <p14:modId xmlns:p14="http://schemas.microsoft.com/office/powerpoint/2010/main" val="1924360755"/>
              </p:ext>
            </p:extLst>
          </p:nvPr>
        </p:nvGraphicFramePr>
        <p:xfrm>
          <a:off x="1746927" y="1585607"/>
          <a:ext cx="7128933" cy="297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0" name="TextBox 179"/>
          <p:cNvSpPr txBox="1"/>
          <p:nvPr/>
        </p:nvSpPr>
        <p:spPr>
          <a:xfrm>
            <a:off x="2916518" y="290778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112,5%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6" y="347155"/>
            <a:ext cx="1517396" cy="1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37397" y="574756"/>
            <a:ext cx="7452703" cy="939360"/>
          </a:xfrm>
          <a:prstGeom prst="rect">
            <a:avLst/>
          </a:prstGeom>
          <a:ln w="39622">
            <a:solidFill>
              <a:srgbClr val="FFFF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734060" marR="723900" indent="579120">
              <a:lnSpc>
                <a:spcPct val="100000"/>
              </a:lnSpc>
              <a:spcBef>
                <a:spcPts val="605"/>
              </a:spcBef>
            </a:pPr>
            <a:r>
              <a:rPr lang="ru-RU" sz="2800" spc="-20" dirty="0" smtClean="0"/>
              <a:t>  </a:t>
            </a:r>
            <a:r>
              <a:rPr sz="2800" spc="-20" dirty="0" err="1" smtClean="0"/>
              <a:t>Показатели</a:t>
            </a:r>
            <a:r>
              <a:rPr sz="2800" spc="-20" dirty="0" smtClean="0"/>
              <a:t> </a:t>
            </a:r>
            <a:r>
              <a:rPr sz="2800" spc="-25" dirty="0"/>
              <a:t>заболеваемости  </a:t>
            </a:r>
            <a:r>
              <a:rPr sz="2800" dirty="0"/>
              <a:t>микроспорией </a:t>
            </a:r>
            <a:r>
              <a:rPr sz="2800" spc="-100" dirty="0"/>
              <a:t>в </a:t>
            </a:r>
            <a:r>
              <a:rPr lang="ru-RU" sz="2800" spc="-100" dirty="0" err="1" smtClean="0"/>
              <a:t>Атырауской</a:t>
            </a:r>
            <a:r>
              <a:rPr lang="ru-RU" sz="2800" spc="-100" dirty="0" smtClean="0"/>
              <a:t> </a:t>
            </a:r>
            <a:r>
              <a:rPr sz="2800" spc="-40" dirty="0" err="1" smtClean="0"/>
              <a:t>области</a:t>
            </a:r>
            <a:endParaRPr sz="2800" dirty="0"/>
          </a:p>
        </p:txBody>
      </p:sp>
      <p:sp>
        <p:nvSpPr>
          <p:cNvPr id="16" name="object 16"/>
          <p:cNvSpPr/>
          <p:nvPr/>
        </p:nvSpPr>
        <p:spPr>
          <a:xfrm>
            <a:off x="1078990" y="1871979"/>
            <a:ext cx="8534400" cy="4419600"/>
          </a:xfrm>
          <a:custGeom>
            <a:avLst/>
            <a:gdLst/>
            <a:ahLst/>
            <a:cxnLst/>
            <a:rect l="l" t="t" r="r" b="b"/>
            <a:pathLst>
              <a:path w="8534400" h="4419600">
                <a:moveTo>
                  <a:pt x="0" y="0"/>
                </a:moveTo>
                <a:lnTo>
                  <a:pt x="0" y="4419600"/>
                </a:lnTo>
                <a:lnTo>
                  <a:pt x="8534401" y="4419600"/>
                </a:lnTo>
                <a:lnTo>
                  <a:pt x="8534401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1146302" y="2401823"/>
            <a:ext cx="8400795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Среди </a:t>
            </a:r>
            <a:r>
              <a:rPr spc="-10" dirty="0" err="1"/>
              <a:t>районов</a:t>
            </a:r>
            <a:r>
              <a:rPr spc="-10" dirty="0"/>
              <a:t> </a:t>
            </a:r>
            <a:r>
              <a:rPr lang="ru-RU" spc="-10" dirty="0" smtClean="0"/>
              <a:t>Атырауской </a:t>
            </a:r>
            <a:r>
              <a:rPr spc="-35" dirty="0" smtClean="0"/>
              <a:t>области </a:t>
            </a:r>
            <a:r>
              <a:rPr spc="55" dirty="0"/>
              <a:t>с </a:t>
            </a:r>
            <a:r>
              <a:rPr spc="-40" dirty="0"/>
              <a:t>наибольшими  </a:t>
            </a:r>
            <a:r>
              <a:rPr spc="-55" dirty="0"/>
              <a:t>показателями </a:t>
            </a:r>
            <a:r>
              <a:rPr spc="-20" dirty="0"/>
              <a:t>заболеваемости </a:t>
            </a:r>
            <a:r>
              <a:rPr spc="-5" dirty="0"/>
              <a:t>микроспорией </a:t>
            </a:r>
            <a:r>
              <a:rPr spc="-20" dirty="0"/>
              <a:t>стоит</a:t>
            </a:r>
            <a:r>
              <a:rPr spc="110" dirty="0"/>
              <a:t> </a:t>
            </a:r>
            <a:r>
              <a:rPr spc="-65" dirty="0"/>
              <a:t>отметить:</a:t>
            </a:r>
          </a:p>
          <a:p>
            <a:pPr marL="17145"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206375" indent="-176530">
              <a:lnSpc>
                <a:spcPct val="100000"/>
              </a:lnSpc>
              <a:buClr>
                <a:srgbClr val="000000"/>
              </a:buClr>
              <a:buChar char="-"/>
              <a:tabLst>
                <a:tab pos="207645" algn="l"/>
              </a:tabLst>
            </a:pPr>
            <a:r>
              <a:rPr lang="ru-RU" spc="-5" dirty="0" err="1" smtClean="0">
                <a:solidFill>
                  <a:srgbClr val="FFFFFF"/>
                </a:solidFill>
              </a:rPr>
              <a:t>Макатский</a:t>
            </a:r>
            <a:r>
              <a:rPr lang="ru-RU" spc="-5" dirty="0" smtClean="0">
                <a:solidFill>
                  <a:srgbClr val="FFFFFF"/>
                </a:solidFill>
              </a:rPr>
              <a:t> </a:t>
            </a:r>
            <a:r>
              <a:rPr spc="-5" dirty="0" err="1" smtClean="0">
                <a:solidFill>
                  <a:srgbClr val="FFFFFF"/>
                </a:solidFill>
              </a:rPr>
              <a:t>район</a:t>
            </a:r>
            <a:r>
              <a:rPr spc="-5" dirty="0" smtClean="0">
                <a:solidFill>
                  <a:srgbClr val="FFFFFF"/>
                </a:solidFill>
              </a:rPr>
              <a:t> </a:t>
            </a:r>
            <a:r>
              <a:rPr lang="ru-RU" spc="-145" dirty="0" smtClean="0">
                <a:solidFill>
                  <a:srgbClr val="FFFFFF"/>
                </a:solidFill>
              </a:rPr>
              <a:t>148,9% </a:t>
            </a:r>
            <a:r>
              <a:rPr spc="-145" dirty="0" smtClean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на </a:t>
            </a:r>
            <a:r>
              <a:rPr spc="-135" dirty="0">
                <a:solidFill>
                  <a:srgbClr val="FFFFFF"/>
                </a:solidFill>
              </a:rPr>
              <a:t>100 </a:t>
            </a:r>
            <a:r>
              <a:rPr spc="-75" dirty="0">
                <a:solidFill>
                  <a:srgbClr val="FFFFFF"/>
                </a:solidFill>
              </a:rPr>
              <a:t>000 </a:t>
            </a:r>
            <a:r>
              <a:rPr spc="-20" dirty="0" smtClean="0">
                <a:solidFill>
                  <a:srgbClr val="FFFFFF"/>
                </a:solidFill>
              </a:rPr>
              <a:t>(</a:t>
            </a:r>
            <a:r>
              <a:rPr lang="ru-RU" spc="-20" dirty="0" smtClean="0">
                <a:solidFill>
                  <a:srgbClr val="FFFFFF"/>
                </a:solidFill>
              </a:rPr>
              <a:t>45</a:t>
            </a:r>
            <a:r>
              <a:rPr spc="370" dirty="0" smtClean="0">
                <a:solidFill>
                  <a:srgbClr val="FFFFFF"/>
                </a:solidFill>
              </a:rPr>
              <a:t> </a:t>
            </a:r>
            <a:r>
              <a:rPr spc="-30" dirty="0" err="1" smtClean="0">
                <a:solidFill>
                  <a:srgbClr val="FFFFFF"/>
                </a:solidFill>
              </a:rPr>
              <a:t>пациент</a:t>
            </a:r>
            <a:r>
              <a:rPr lang="ru-RU" spc="-30" dirty="0" smtClean="0">
                <a:solidFill>
                  <a:srgbClr val="FFFFFF"/>
                </a:solidFill>
              </a:rPr>
              <a:t>а</a:t>
            </a:r>
            <a:r>
              <a:rPr spc="-30" dirty="0" smtClean="0">
                <a:solidFill>
                  <a:srgbClr val="FFFFFF"/>
                </a:solidFill>
              </a:rPr>
              <a:t>);</a:t>
            </a:r>
            <a:endParaRPr spc="-30" dirty="0">
              <a:solidFill>
                <a:srgbClr val="FFFFFF"/>
              </a:solidFill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  <a:buChar char="-"/>
            </a:pPr>
            <a:endParaRPr sz="2500" dirty="0">
              <a:latin typeface="Times New Roman"/>
              <a:cs typeface="Times New Roman"/>
            </a:endParaRPr>
          </a:p>
          <a:p>
            <a:pPr marL="206375" indent="-176530">
              <a:lnSpc>
                <a:spcPct val="100000"/>
              </a:lnSpc>
              <a:buClr>
                <a:srgbClr val="000000"/>
              </a:buClr>
              <a:buChar char="-"/>
              <a:tabLst>
                <a:tab pos="207645" algn="l"/>
              </a:tabLst>
            </a:pPr>
            <a:r>
              <a:rPr lang="ru-RU" spc="-120" dirty="0" err="1" smtClean="0">
                <a:solidFill>
                  <a:srgbClr val="FFFFFF"/>
                </a:solidFill>
              </a:rPr>
              <a:t>Жылыойский</a:t>
            </a:r>
            <a:r>
              <a:rPr lang="ru-RU" spc="-120" dirty="0" smtClean="0">
                <a:solidFill>
                  <a:srgbClr val="FFFFFF"/>
                </a:solidFill>
              </a:rPr>
              <a:t> район </a:t>
            </a:r>
            <a:r>
              <a:rPr lang="ru-RU" spc="-120" dirty="0">
                <a:solidFill>
                  <a:srgbClr val="FFFFFF"/>
                </a:solidFill>
              </a:rPr>
              <a:t> </a:t>
            </a:r>
            <a:r>
              <a:rPr lang="ru-RU" spc="-120" dirty="0" smtClean="0">
                <a:solidFill>
                  <a:srgbClr val="FFFFFF"/>
                </a:solidFill>
              </a:rPr>
              <a:t>46,2%  </a:t>
            </a:r>
            <a:r>
              <a:rPr spc="-25" dirty="0" smtClean="0">
                <a:solidFill>
                  <a:srgbClr val="FFFFFF"/>
                </a:solidFill>
              </a:rPr>
              <a:t>на </a:t>
            </a:r>
            <a:r>
              <a:rPr spc="-135" dirty="0">
                <a:solidFill>
                  <a:srgbClr val="FFFFFF"/>
                </a:solidFill>
              </a:rPr>
              <a:t>100 </a:t>
            </a:r>
            <a:r>
              <a:rPr spc="-85" dirty="0">
                <a:solidFill>
                  <a:srgbClr val="FFFFFF"/>
                </a:solidFill>
              </a:rPr>
              <a:t>000 </a:t>
            </a:r>
            <a:r>
              <a:rPr spc="-40" dirty="0" smtClean="0">
                <a:solidFill>
                  <a:srgbClr val="FFFFFF"/>
                </a:solidFill>
              </a:rPr>
              <a:t>(</a:t>
            </a:r>
            <a:r>
              <a:rPr lang="ru-RU" spc="-40" dirty="0" smtClean="0">
                <a:solidFill>
                  <a:srgbClr val="FFFFFF"/>
                </a:solidFill>
              </a:rPr>
              <a:t>38</a:t>
            </a:r>
            <a:r>
              <a:rPr spc="-40" dirty="0" smtClean="0">
                <a:solidFill>
                  <a:srgbClr val="FFFFFF"/>
                </a:solidFill>
              </a:rPr>
              <a:t> </a:t>
            </a:r>
            <a:r>
              <a:rPr spc="-30" dirty="0">
                <a:solidFill>
                  <a:srgbClr val="FFFFFF"/>
                </a:solidFill>
              </a:rPr>
              <a:t>пациента);</a:t>
            </a:r>
          </a:p>
          <a:p>
            <a:pPr marL="17145">
              <a:lnSpc>
                <a:spcPct val="100000"/>
              </a:lnSpc>
              <a:spcBef>
                <a:spcPts val="40"/>
              </a:spcBef>
              <a:buChar char="-"/>
            </a:pPr>
            <a:endParaRPr sz="2450" dirty="0">
              <a:latin typeface="Times New Roman"/>
              <a:cs typeface="Times New Roman"/>
            </a:endParaRPr>
          </a:p>
          <a:p>
            <a:pPr marL="206375" indent="-176530">
              <a:lnSpc>
                <a:spcPct val="100000"/>
              </a:lnSpc>
              <a:buClr>
                <a:srgbClr val="000000"/>
              </a:buClr>
              <a:buChar char="-"/>
              <a:tabLst>
                <a:tab pos="207645" algn="l"/>
              </a:tabLst>
            </a:pPr>
            <a:r>
              <a:rPr lang="ru-RU" spc="-55" dirty="0" err="1" smtClean="0">
                <a:solidFill>
                  <a:srgbClr val="FFFFFF"/>
                </a:solidFill>
              </a:rPr>
              <a:t>Индерский</a:t>
            </a:r>
            <a:r>
              <a:rPr lang="ru-RU" spc="-55" dirty="0" smtClean="0">
                <a:solidFill>
                  <a:srgbClr val="FFFFFF"/>
                </a:solidFill>
              </a:rPr>
              <a:t> район 84,4% </a:t>
            </a:r>
            <a:r>
              <a:rPr spc="-25" dirty="0" smtClean="0">
                <a:solidFill>
                  <a:srgbClr val="FFFFFF"/>
                </a:solidFill>
              </a:rPr>
              <a:t>на </a:t>
            </a:r>
            <a:r>
              <a:rPr spc="-135" dirty="0">
                <a:solidFill>
                  <a:srgbClr val="FFFFFF"/>
                </a:solidFill>
              </a:rPr>
              <a:t>100 </a:t>
            </a:r>
            <a:r>
              <a:rPr spc="-85" dirty="0">
                <a:solidFill>
                  <a:srgbClr val="FFFFFF"/>
                </a:solidFill>
              </a:rPr>
              <a:t>000</a:t>
            </a:r>
            <a:r>
              <a:rPr spc="-204" dirty="0">
                <a:solidFill>
                  <a:srgbClr val="FFFFFF"/>
                </a:solidFill>
              </a:rPr>
              <a:t> </a:t>
            </a:r>
            <a:r>
              <a:rPr spc="-35" dirty="0" err="1" smtClean="0">
                <a:solidFill>
                  <a:srgbClr val="FFFFFF"/>
                </a:solidFill>
              </a:rPr>
              <a:t>населения</a:t>
            </a:r>
            <a:r>
              <a:rPr lang="ru-RU" spc="-35" dirty="0" smtClean="0">
                <a:solidFill>
                  <a:srgbClr val="FFFFFF"/>
                </a:solidFill>
              </a:rPr>
              <a:t> </a:t>
            </a:r>
            <a:r>
              <a:rPr spc="-40" dirty="0" smtClean="0">
                <a:solidFill>
                  <a:srgbClr val="FFFFFF"/>
                </a:solidFill>
              </a:rPr>
              <a:t>(</a:t>
            </a:r>
            <a:r>
              <a:rPr lang="ru-RU" spc="-40" dirty="0" smtClean="0">
                <a:solidFill>
                  <a:srgbClr val="FFFFFF"/>
                </a:solidFill>
              </a:rPr>
              <a:t>2</a:t>
            </a:r>
            <a:r>
              <a:rPr lang="ru-RU" spc="-5" dirty="0" smtClean="0">
                <a:solidFill>
                  <a:srgbClr val="FFFFFF"/>
                </a:solidFill>
              </a:rPr>
              <a:t>7 </a:t>
            </a:r>
            <a:r>
              <a:rPr spc="-25" dirty="0" err="1" smtClean="0">
                <a:solidFill>
                  <a:srgbClr val="FFFFFF"/>
                </a:solidFill>
              </a:rPr>
              <a:t>пациент</a:t>
            </a:r>
            <a:r>
              <a:rPr lang="ru-RU" spc="-25" dirty="0" smtClean="0">
                <a:solidFill>
                  <a:srgbClr val="FFFFFF"/>
                </a:solidFill>
              </a:rPr>
              <a:t>а</a:t>
            </a:r>
            <a:r>
              <a:rPr spc="-25" dirty="0" smtClean="0">
                <a:solidFill>
                  <a:srgbClr val="FFFFFF"/>
                </a:solidFill>
              </a:rPr>
              <a:t>);</a:t>
            </a:r>
            <a:endParaRPr spc="-25" dirty="0">
              <a:solidFill>
                <a:srgbClr val="FFFFFF"/>
              </a:solidFill>
            </a:endParaRPr>
          </a:p>
        </p:txBody>
      </p:sp>
      <p:pic>
        <p:nvPicPr>
          <p:cNvPr id="18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" y="369988"/>
            <a:ext cx="1401828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67143" y="3068809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26792" y="622300"/>
            <a:ext cx="6934200" cy="1143000"/>
          </a:xfrm>
          <a:prstGeom prst="rect">
            <a:avLst/>
          </a:prstGeom>
          <a:ln w="27430">
            <a:solidFill>
              <a:srgbClr val="FFFF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30810" marR="128270" algn="ctr">
              <a:lnSpc>
                <a:spcPct val="99600"/>
              </a:lnSpc>
              <a:spcBef>
                <a:spcPts val="10"/>
              </a:spcBef>
            </a:pPr>
            <a:r>
              <a:rPr sz="2400" spc="35" dirty="0"/>
              <a:t>КАДРОВЫЙ </a:t>
            </a:r>
            <a:r>
              <a:rPr sz="2400" spc="-50" dirty="0"/>
              <a:t>СОСТАВ  </a:t>
            </a:r>
            <a:r>
              <a:rPr sz="2400" spc="30" dirty="0"/>
              <a:t>ДЕРМАТОВЕНЕРОЛОГИЧЕСКОЙ</a:t>
            </a:r>
            <a:r>
              <a:rPr sz="2400" spc="-60" dirty="0"/>
              <a:t> </a:t>
            </a:r>
            <a:r>
              <a:rPr sz="2400" spc="-50" dirty="0"/>
              <a:t>СЛУЖБЫ </a:t>
            </a:r>
            <a:r>
              <a:rPr lang="ru-RU" sz="2400" spc="-50" dirty="0" smtClean="0"/>
              <a:t>АТЫРАУСКОЙ </a:t>
            </a:r>
            <a:r>
              <a:rPr sz="2400" spc="-25" dirty="0" smtClean="0"/>
              <a:t>ОБЛАСТИ</a:t>
            </a:r>
            <a:endParaRPr sz="2400" dirty="0"/>
          </a:p>
        </p:txBody>
      </p:sp>
      <p:pic>
        <p:nvPicPr>
          <p:cNvPr id="41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3" y="417970"/>
            <a:ext cx="155238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16379"/>
              </p:ext>
            </p:extLst>
          </p:nvPr>
        </p:nvGraphicFramePr>
        <p:xfrm>
          <a:off x="1003300" y="1945486"/>
          <a:ext cx="8686800" cy="375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4981175"/>
              </p:ext>
            </p:extLst>
          </p:nvPr>
        </p:nvGraphicFramePr>
        <p:xfrm>
          <a:off x="1689100" y="2330450"/>
          <a:ext cx="7128933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4500" y="730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object 18"/>
          <p:cNvSpPr txBox="1"/>
          <p:nvPr/>
        </p:nvSpPr>
        <p:spPr>
          <a:xfrm>
            <a:off x="2233032" y="1515080"/>
            <a:ext cx="84582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Показатель 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заболеваемости </a:t>
            </a:r>
            <a:r>
              <a:rPr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болезнями </a:t>
            </a:r>
            <a:r>
              <a:rPr b="1" spc="15" dirty="0">
                <a:solidFill>
                  <a:srgbClr val="FFFFFF"/>
                </a:solidFill>
                <a:latin typeface="Times New Roman"/>
                <a:cs typeface="Times New Roman"/>
              </a:rPr>
              <a:t>кожи 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b="1" spc="15" dirty="0" err="1">
                <a:solidFill>
                  <a:srgbClr val="FFFFFF"/>
                </a:solidFill>
                <a:latin typeface="Times New Roman"/>
                <a:cs typeface="Times New Roman"/>
              </a:rPr>
              <a:t>подкожной</a:t>
            </a:r>
            <a:r>
              <a:rPr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8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клетчатки</a:t>
            </a:r>
            <a:r>
              <a:rPr b="1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lang="ru-RU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территории</a:t>
            </a:r>
            <a:r>
              <a:rPr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</a:t>
            </a:r>
            <a:r>
              <a:rPr lang="ru-RU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составляет </a:t>
            </a:r>
            <a:r>
              <a:rPr lang="ru-RU" b="1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372,3 </a:t>
            </a:r>
            <a:r>
              <a:rPr b="1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b="1" spc="-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 </a:t>
            </a:r>
            <a:r>
              <a:rPr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000 </a:t>
            </a:r>
            <a:r>
              <a:rPr b="1" spc="-4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населения</a:t>
            </a:r>
            <a:r>
              <a:rPr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;  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dirty="0"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3030" y="499416"/>
            <a:ext cx="6568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2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400" b="1" spc="-25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 </a:t>
            </a:r>
            <a:r>
              <a:rPr lang="ru-RU" sz="2400" b="1" spc="-3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болезнями </a:t>
            </a:r>
            <a:r>
              <a:rPr lang="ru-RU" sz="2400" b="1" spc="3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 </a:t>
            </a:r>
            <a:r>
              <a:rPr lang="ru-RU" sz="2400" b="1" spc="1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pc="2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подкожной</a:t>
            </a:r>
            <a:r>
              <a:rPr lang="ru-RU" sz="2400" b="1" spc="-75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9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клетчатки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7300" y="416002"/>
            <a:ext cx="6819900" cy="10990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4" y="314401"/>
            <a:ext cx="1517396" cy="120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38172" y="5809576"/>
            <a:ext cx="7999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больных хроническим рецидивирующими дерматозами в 2018 году составило 1044 (168,2 на 100 000 населения) случаев против 960 (157,8 на 100 000 населения).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Казахстан в 2017 году составило 13 172 случаев (73,2 на 100 000 населения) 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01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900" y="806450"/>
            <a:ext cx="6553200" cy="609599"/>
          </a:xfrm>
        </p:spPr>
        <p:txBody>
          <a:bodyPr/>
          <a:lstStyle/>
          <a:p>
            <a:r>
              <a:rPr lang="ru-RU" sz="2800" dirty="0"/>
              <a:t>Заболеваемость псориазом по районам 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066724"/>
              </p:ext>
            </p:extLst>
          </p:nvPr>
        </p:nvGraphicFramePr>
        <p:xfrm>
          <a:off x="1384299" y="2025649"/>
          <a:ext cx="792480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177"/>
                <a:gridCol w="1036047"/>
                <a:gridCol w="1036047"/>
                <a:gridCol w="975646"/>
                <a:gridCol w="991884"/>
              </a:tblGrid>
              <a:tr h="42672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инт.пок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инт.пок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г.Атырау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Курмангазинский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Индерский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Жылыойский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Макатский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Махамбетский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Исатайский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Кызылкугинский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501650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0700" y="654050"/>
            <a:ext cx="64008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15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752" y="2789682"/>
            <a:ext cx="1996440" cy="3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9111" y="316903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53616" y="577850"/>
            <a:ext cx="7086600" cy="1308692"/>
          </a:xfrm>
          <a:prstGeom prst="rect">
            <a:avLst/>
          </a:prstGeom>
          <a:ln w="39622">
            <a:solidFill>
              <a:srgbClr val="FFFF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219075" marR="217804" indent="-1270" algn="ctr">
              <a:lnSpc>
                <a:spcPct val="100000"/>
              </a:lnSpc>
              <a:spcBef>
                <a:spcPts val="125"/>
              </a:spcBef>
            </a:pPr>
            <a:r>
              <a:rPr sz="2800" spc="-5" dirty="0"/>
              <a:t>Оказание </a:t>
            </a:r>
            <a:r>
              <a:rPr sz="2800" spc="-40" dirty="0"/>
              <a:t>лечебно-консультативной </a:t>
            </a:r>
            <a:r>
              <a:rPr sz="2800" spc="10" dirty="0"/>
              <a:t>и  </a:t>
            </a:r>
            <a:r>
              <a:rPr sz="2800" spc="-5" dirty="0"/>
              <a:t>организационно-методической </a:t>
            </a:r>
            <a:r>
              <a:rPr sz="2800" spc="-10" dirty="0"/>
              <a:t>помощи </a:t>
            </a:r>
            <a:r>
              <a:rPr sz="2800" spc="-100" dirty="0"/>
              <a:t>в  </a:t>
            </a:r>
            <a:r>
              <a:rPr sz="2800" spc="-5" dirty="0" err="1"/>
              <a:t>районах</a:t>
            </a:r>
            <a:r>
              <a:rPr sz="2800" spc="-5" dirty="0"/>
              <a:t> </a:t>
            </a:r>
            <a:r>
              <a:rPr lang="ru-RU" sz="2800" spc="-5" dirty="0" err="1" smtClean="0"/>
              <a:t>Атырауской</a:t>
            </a:r>
            <a:r>
              <a:rPr lang="ru-RU" sz="2800" spc="-5" dirty="0" smtClean="0"/>
              <a:t> </a:t>
            </a:r>
            <a:r>
              <a:rPr sz="2800" spc="-35" dirty="0" err="1" smtClean="0"/>
              <a:t>области</a:t>
            </a:r>
            <a:endParaRPr sz="2800" dirty="0"/>
          </a:p>
        </p:txBody>
      </p:sp>
      <p:sp>
        <p:nvSpPr>
          <p:cNvPr id="75" name="object 75"/>
          <p:cNvSpPr/>
          <p:nvPr/>
        </p:nvSpPr>
        <p:spPr>
          <a:xfrm>
            <a:off x="967620" y="2152648"/>
            <a:ext cx="8763000" cy="4368801"/>
          </a:xfrm>
          <a:custGeom>
            <a:avLst/>
            <a:gdLst/>
            <a:ahLst/>
            <a:cxnLst/>
            <a:rect l="l" t="t" r="r" b="b"/>
            <a:pathLst>
              <a:path w="8763000" h="1371600">
                <a:moveTo>
                  <a:pt x="0" y="0"/>
                </a:moveTo>
                <a:lnTo>
                  <a:pt x="0" y="1371600"/>
                </a:lnTo>
                <a:lnTo>
                  <a:pt x="8763001" y="1371600"/>
                </a:lnTo>
                <a:lnTo>
                  <a:pt x="8763001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Прямоугольник 76"/>
          <p:cNvSpPr/>
          <p:nvPr/>
        </p:nvSpPr>
        <p:spPr>
          <a:xfrm>
            <a:off x="967620" y="2152650"/>
            <a:ext cx="8874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приказам МЗ РК №312 от 23.05.2011г. и Управления здравоохранения №547 от 10.08.2017г. «Об утверждении положения об организациях, оказывающих дерматовенерологическую помощь», были проверены все ЛПУ города.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оказания практической помощи, согласно составленному графику осуществляются  выезды два раза в год специалистами ОКВД в курируемые районы.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плану проводятся совместные рейды с ДВД УБОП по проведению </a:t>
            </a:r>
            <a:r>
              <a:rPr lang="kk-K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противоэпидемиологических мероприятий среди людей ведущих антиобщественный образ жизни: (работников коммерческого секса) на выявление инфекции передаваемые половым путем методом взятия крови на реакцию Вассермана и мазка на ИППП. Обследованным лицам даны рекомендации по профилактике болезни передающихся </a:t>
            </a: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половым </a:t>
            </a:r>
            <a:r>
              <a:rPr lang="kk-K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путем. 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" y="369988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100" y="654050"/>
            <a:ext cx="6170168" cy="838200"/>
          </a:xfrm>
        </p:spPr>
        <p:txBody>
          <a:bodyPr/>
          <a:lstStyle/>
          <a:p>
            <a:pPr algn="ctr"/>
            <a:r>
              <a:rPr lang="ru-RU" sz="2400" dirty="0" smtClean="0"/>
              <a:t>Исполнение мероприятий </a:t>
            </a:r>
            <a:br>
              <a:rPr lang="ru-RU" sz="2400" dirty="0" smtClean="0"/>
            </a:br>
            <a:r>
              <a:rPr lang="ru-RU" sz="2400" dirty="0" smtClean="0"/>
              <a:t>по обследованию </a:t>
            </a:r>
            <a:r>
              <a:rPr lang="ru-RU" sz="2400" dirty="0"/>
              <a:t>на ИППП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38451"/>
              </p:ext>
            </p:extLst>
          </p:nvPr>
        </p:nvGraphicFramePr>
        <p:xfrm>
          <a:off x="1384299" y="1797049"/>
          <a:ext cx="80772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1"/>
                <a:gridCol w="1569578"/>
                <a:gridCol w="1660733"/>
                <a:gridCol w="1736220"/>
                <a:gridCol w="1434268"/>
              </a:tblGrid>
              <a:tr h="11105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ПМСП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12 лет, обратившиеся по заболеванию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микрореакций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Вассермана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6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 №3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3-х кратно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6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 №5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18 198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кратно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6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 №7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3-х кратно</a:t>
                      </a:r>
                      <a:endParaRPr lang="ru-RU" dirty="0"/>
                    </a:p>
                  </a:txBody>
                  <a:tcPr/>
                </a:tc>
              </a:tr>
              <a:tr h="3506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Акжар 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Пациенты направляются в пол №3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3-х кратно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5068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Жумыскер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Пациенты направляются в пол №4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3-х кратно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73050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75100" y="654050"/>
            <a:ext cx="50292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10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56947"/>
              </p:ext>
            </p:extLst>
          </p:nvPr>
        </p:nvGraphicFramePr>
        <p:xfrm>
          <a:off x="1384299" y="1401939"/>
          <a:ext cx="8077200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/>
                <a:gridCol w="1615440"/>
                <a:gridCol w="1615440"/>
                <a:gridCol w="1478281"/>
                <a:gridCol w="1752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ПМСП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12 лет, обращающиеся по заболеванию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микрореакций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Вассермана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 №4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3-х кратно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 №1, филиал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31 827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Пациенты направляются в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«ОЛИМП»-3863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поликлинике 3-х кратно,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в филиале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берут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Еркинкала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берут, не знакомы с приказом!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3-х кратно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Дамба 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18 479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3-х кратно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№2, филиал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16 861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3-х кратно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95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438305"/>
            <a:ext cx="7620000" cy="1107996"/>
          </a:xfrm>
        </p:spPr>
        <p:txBody>
          <a:bodyPr/>
          <a:lstStyle/>
          <a:p>
            <a:pPr algn="ctr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Участие и проведение семинаров, конференции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06" y="1263650"/>
            <a:ext cx="41036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43" y="1263650"/>
            <a:ext cx="4466373" cy="23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70100" y="438305"/>
            <a:ext cx="6858000" cy="457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609616" y="3813174"/>
            <a:ext cx="5327883" cy="3397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 Научно-практические семинары врачей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3" y="4311650"/>
            <a:ext cx="4218762" cy="2514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42" y="4311650"/>
            <a:ext cx="44663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88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8" y="3930650"/>
            <a:ext cx="407422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16" y="3930650"/>
            <a:ext cx="433101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793381" y="6445250"/>
            <a:ext cx="523875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Семинар с участием специалистов Казахстанской республиканской лепрозории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8" y="654052"/>
            <a:ext cx="4074222" cy="22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16" y="654051"/>
            <a:ext cx="4331011" cy="22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841500" y="3168650"/>
            <a:ext cx="7373937" cy="3381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/>
              <a:t>          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проф. </a:t>
            </a:r>
            <a:r>
              <a:rPr lang="ru-RU" alt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Бейсебаева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У.Т. </a:t>
            </a:r>
            <a:r>
              <a:rPr lang="ru-RU" alt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С. </a:t>
            </a:r>
            <a:r>
              <a:rPr lang="ru-RU" alt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59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03505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035050"/>
            <a:ext cx="434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15925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15925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803525" y="3397250"/>
            <a:ext cx="523875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Научно-практическая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конференция с международным участием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155700" y="6751900"/>
            <a:ext cx="81534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День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открытых дверей «Здоровье кожи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600" dirty="0"/>
              <a:t>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эгидой ILDS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League of Dermatological Societies - Международной Лиги дерматологических обществ) 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35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Orgotdel\Documents\материалы ОСМС\фото 24-31.08\IMG_3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654050"/>
            <a:ext cx="4038600" cy="24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Orgotdel\Documents\материалы ОСМС\фото 21-28.09\IMG_3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16" y="654050"/>
            <a:ext cx="4319549" cy="24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771388" y="3133724"/>
            <a:ext cx="5238750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Еженедельные разъяснительные работы по ОСМС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625850"/>
            <a:ext cx="4038600" cy="2876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16" y="3625849"/>
            <a:ext cx="4330390" cy="2876483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619917" y="6597650"/>
            <a:ext cx="5238750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Участие в спартакиаде и в марафоне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67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0735" y="739938"/>
            <a:ext cx="6907702" cy="1070125"/>
          </a:xfrm>
          <a:custGeom>
            <a:avLst/>
            <a:gdLst/>
            <a:ahLst/>
            <a:cxnLst/>
            <a:rect l="l" t="t" r="r" b="b"/>
            <a:pathLst>
              <a:path w="7391400" h="1143000">
                <a:moveTo>
                  <a:pt x="0" y="0"/>
                </a:moveTo>
                <a:lnTo>
                  <a:pt x="0" y="1143000"/>
                </a:lnTo>
                <a:lnTo>
                  <a:pt x="7391400" y="1143000"/>
                </a:lnTo>
                <a:lnTo>
                  <a:pt x="7391400" y="0"/>
                </a:lnTo>
                <a:lnTo>
                  <a:pt x="0" y="0"/>
                </a:lnTo>
                <a:close/>
              </a:path>
            </a:pathLst>
          </a:custGeom>
          <a:ln w="3962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366" y="2254250"/>
            <a:ext cx="9056117" cy="4343400"/>
          </a:xfrm>
          <a:custGeom>
            <a:avLst/>
            <a:gdLst/>
            <a:ahLst/>
            <a:cxnLst/>
            <a:rect l="l" t="t" r="r" b="b"/>
            <a:pathLst>
              <a:path w="8610600" h="5105400">
                <a:moveTo>
                  <a:pt x="0" y="0"/>
                </a:moveTo>
                <a:lnTo>
                  <a:pt x="0" y="5105400"/>
                </a:lnTo>
                <a:lnTo>
                  <a:pt x="8610601" y="5105400"/>
                </a:lnTo>
                <a:lnTo>
                  <a:pt x="8610601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5700" y="1949450"/>
            <a:ext cx="8143544" cy="5849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90195" marR="424180" indent="-290195">
              <a:lnSpc>
                <a:spcPts val="2590"/>
              </a:lnSpc>
              <a:buClr>
                <a:srgbClr val="000000"/>
              </a:buClr>
              <a:buAutoNum type="arabicPeriod"/>
              <a:tabLst>
                <a:tab pos="290195" algn="l"/>
                <a:tab pos="6102350" algn="l"/>
              </a:tabLst>
            </a:pPr>
            <a:r>
              <a:rPr lang="ru-RU" sz="2400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Повышение квалификаций врачей и средних медицинских работников;</a:t>
            </a:r>
          </a:p>
          <a:p>
            <a:pPr marL="290195" marR="424180" indent="-290195">
              <a:lnSpc>
                <a:spcPts val="2590"/>
              </a:lnSpc>
              <a:buClr>
                <a:srgbClr val="000000"/>
              </a:buClr>
              <a:buAutoNum type="arabicPeriod"/>
              <a:tabLst>
                <a:tab pos="290195" algn="l"/>
                <a:tab pos="6102350" algn="l"/>
              </a:tabLst>
            </a:pPr>
            <a:r>
              <a:rPr sz="2400" b="1" spc="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Повышение</a:t>
            </a:r>
            <a:r>
              <a:rPr sz="2400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качества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оказания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медицинской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помощи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удовлетворенности</a:t>
            </a:r>
            <a:r>
              <a:rPr sz="2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 err="1">
                <a:solidFill>
                  <a:srgbClr val="FFFFFF"/>
                </a:solidFill>
                <a:latin typeface="Times New Roman"/>
                <a:cs typeface="Times New Roman"/>
              </a:rPr>
              <a:t>населения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оказанной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помощью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311785" marR="701675" indent="-311785">
              <a:lnSpc>
                <a:spcPct val="89600"/>
              </a:lnSpc>
              <a:spcBef>
                <a:spcPts val="550"/>
              </a:spcBef>
              <a:buClr>
                <a:srgbClr val="000000"/>
              </a:buClr>
              <a:buAutoNum type="arabicPeriod"/>
              <a:tabLst>
                <a:tab pos="311785" algn="l"/>
              </a:tabLst>
            </a:pPr>
            <a:r>
              <a:rPr sz="2400" b="1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Активизация</a:t>
            </a:r>
            <a:r>
              <a:rPr sz="24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профилактической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работы </a:t>
            </a:r>
            <a:r>
              <a:rPr sz="2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вопросам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первичной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вторичной 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профилактики </a:t>
            </a:r>
            <a:r>
              <a:rPr sz="240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ИППП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  болезней 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кожи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4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территории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sz="24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области;</a:t>
            </a:r>
            <a:endParaRPr lang="ru-RU" sz="2400" b="1" spc="-5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11785" marR="701675" indent="-311785">
              <a:lnSpc>
                <a:spcPct val="89600"/>
              </a:lnSpc>
              <a:spcBef>
                <a:spcPts val="550"/>
              </a:spcBef>
              <a:buClr>
                <a:srgbClr val="000000"/>
              </a:buClr>
              <a:buFontTx/>
              <a:buAutoNum type="arabicPeriod"/>
              <a:tabLst>
                <a:tab pos="31178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выявление новообразований кожи и своевременное лечение. Развитие направлении дерматологии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онкодерматология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701675">
              <a:lnSpc>
                <a:spcPct val="89600"/>
              </a:lnSpc>
              <a:spcBef>
                <a:spcPts val="550"/>
              </a:spcBef>
              <a:buClr>
                <a:srgbClr val="000000"/>
              </a:buClr>
              <a:tabLst>
                <a:tab pos="311785" algn="l"/>
              </a:tabLs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01675">
              <a:lnSpc>
                <a:spcPct val="89600"/>
              </a:lnSpc>
              <a:spcBef>
                <a:spcPts val="550"/>
              </a:spcBef>
              <a:buClr>
                <a:srgbClr val="000000"/>
              </a:buClr>
              <a:tabLst>
                <a:tab pos="311785" algn="l"/>
              </a:tabLs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785" marR="701675" indent="-311785">
              <a:lnSpc>
                <a:spcPct val="89600"/>
              </a:lnSpc>
              <a:spcBef>
                <a:spcPts val="550"/>
              </a:spcBef>
              <a:buClr>
                <a:srgbClr val="000000"/>
              </a:buClr>
              <a:buFontTx/>
              <a:buAutoNum type="arabicPeriod"/>
              <a:tabLst>
                <a:tab pos="311785" algn="l"/>
              </a:tabLst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785" marR="701675" indent="-311785">
              <a:lnSpc>
                <a:spcPct val="89600"/>
              </a:lnSpc>
              <a:spcBef>
                <a:spcPts val="550"/>
              </a:spcBef>
              <a:buClr>
                <a:srgbClr val="000000"/>
              </a:buClr>
              <a:buAutoNum type="arabicPeriod"/>
              <a:tabLst>
                <a:tab pos="311785" algn="l"/>
              </a:tabLst>
            </a:pP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2900" y="739939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4670" marR="513715" algn="just">
              <a:lnSpc>
                <a:spcPct val="100000"/>
              </a:lnSpc>
              <a:spcBef>
                <a:spcPts val="100"/>
              </a:spcBef>
            </a:pPr>
            <a:r>
              <a:rPr lang="ru-RU" b="1" spc="50" dirty="0">
                <a:solidFill>
                  <a:schemeClr val="bg1"/>
                </a:solidFill>
                <a:latin typeface="Times New Roman"/>
                <a:cs typeface="Times New Roman"/>
              </a:rPr>
              <a:t>ОСНОВНЫЕ </a:t>
            </a:r>
            <a:r>
              <a:rPr lang="ru-RU" b="1" spc="30" dirty="0">
                <a:solidFill>
                  <a:schemeClr val="bg1"/>
                </a:solidFill>
                <a:latin typeface="Times New Roman"/>
                <a:cs typeface="Times New Roman"/>
              </a:rPr>
              <a:t>ЗАДАЧИ </a:t>
            </a:r>
            <a:r>
              <a:rPr lang="ru-RU" b="1" spc="90" dirty="0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lang="ru-RU" b="1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spc="-5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</a:t>
            </a:r>
            <a:r>
              <a:rPr lang="ru-RU" b="1" spc="4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ВЕРШЕНСТВОВАНИЮ  Д</a:t>
            </a:r>
            <a:r>
              <a:rPr lang="ru-RU" b="1" spc="2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ЕРМАТОВЕНЕРОЛОГИЧЕСКОЙ</a:t>
            </a:r>
            <a:r>
              <a:rPr lang="ru-RU" b="1" spc="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spc="70" dirty="0">
                <a:solidFill>
                  <a:schemeClr val="bg1"/>
                </a:solidFill>
                <a:latin typeface="Times New Roman"/>
                <a:cs typeface="Times New Roman"/>
              </a:rPr>
              <a:t>ПОМОЩИ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89050" algn="ctr">
              <a:lnSpc>
                <a:spcPct val="100000"/>
              </a:lnSpc>
            </a:pPr>
            <a:r>
              <a:rPr lang="ru-RU" b="1" spc="1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lang="ru-RU" b="1" spc="-95" dirty="0">
                <a:solidFill>
                  <a:schemeClr val="bg1"/>
                </a:solidFill>
                <a:latin typeface="Times New Roman"/>
                <a:cs typeface="Times New Roman"/>
              </a:rPr>
              <a:t>2019 </a:t>
            </a:r>
            <a:r>
              <a:rPr lang="ru-RU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ГОДУ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72" y="600553"/>
            <a:ext cx="1517396" cy="13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3992" y="3103626"/>
            <a:ext cx="3124200" cy="89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86144" y="4279900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115824"/>
                </a:lnTo>
                <a:lnTo>
                  <a:pt x="0" y="152400"/>
                </a:lnTo>
                <a:lnTo>
                  <a:pt x="27431" y="179831"/>
                </a:lnTo>
                <a:lnTo>
                  <a:pt x="48767" y="192024"/>
                </a:lnTo>
                <a:lnTo>
                  <a:pt x="76200" y="192024"/>
                </a:lnTo>
                <a:lnTo>
                  <a:pt x="161544" y="170687"/>
                </a:lnTo>
                <a:lnTo>
                  <a:pt x="219455" y="152400"/>
                </a:lnTo>
                <a:lnTo>
                  <a:pt x="259079" y="115824"/>
                </a:lnTo>
                <a:lnTo>
                  <a:pt x="286511" y="85343"/>
                </a:lnTo>
                <a:lnTo>
                  <a:pt x="295655" y="57912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2656" y="4145788"/>
            <a:ext cx="295910" cy="192405"/>
          </a:xfrm>
          <a:custGeom>
            <a:avLst/>
            <a:gdLst/>
            <a:ahLst/>
            <a:cxnLst/>
            <a:rect l="l" t="t" r="r" b="b"/>
            <a:pathLst>
              <a:path w="295909" h="192404">
                <a:moveTo>
                  <a:pt x="295655" y="0"/>
                </a:moveTo>
                <a:lnTo>
                  <a:pt x="0" y="97536"/>
                </a:lnTo>
                <a:lnTo>
                  <a:pt x="30479" y="192024"/>
                </a:lnTo>
                <a:lnTo>
                  <a:pt x="106679" y="192024"/>
                </a:lnTo>
                <a:lnTo>
                  <a:pt x="161544" y="173736"/>
                </a:lnTo>
                <a:lnTo>
                  <a:pt x="207264" y="143256"/>
                </a:lnTo>
                <a:lnTo>
                  <a:pt x="237744" y="106679"/>
                </a:lnTo>
                <a:lnTo>
                  <a:pt x="265175" y="67056"/>
                </a:lnTo>
                <a:lnTo>
                  <a:pt x="295655" y="9144"/>
                </a:lnTo>
                <a:lnTo>
                  <a:pt x="29565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7143" y="3261867"/>
            <a:ext cx="838200" cy="436245"/>
          </a:xfrm>
          <a:custGeom>
            <a:avLst/>
            <a:gdLst/>
            <a:ahLst/>
            <a:cxnLst/>
            <a:rect l="l" t="t" r="r" b="b"/>
            <a:pathLst>
              <a:path w="838200" h="436245">
                <a:moveTo>
                  <a:pt x="838200" y="0"/>
                </a:moveTo>
                <a:lnTo>
                  <a:pt x="829055" y="0"/>
                </a:lnTo>
                <a:lnTo>
                  <a:pt x="801624" y="9144"/>
                </a:lnTo>
                <a:lnTo>
                  <a:pt x="762000" y="18287"/>
                </a:lnTo>
                <a:lnTo>
                  <a:pt x="707135" y="48768"/>
                </a:lnTo>
                <a:lnTo>
                  <a:pt x="627887" y="76200"/>
                </a:lnTo>
                <a:lnTo>
                  <a:pt x="402335" y="192024"/>
                </a:lnTo>
                <a:lnTo>
                  <a:pt x="335279" y="228600"/>
                </a:lnTo>
                <a:lnTo>
                  <a:pt x="219455" y="283464"/>
                </a:lnTo>
                <a:lnTo>
                  <a:pt x="124967" y="323088"/>
                </a:lnTo>
                <a:lnTo>
                  <a:pt x="57911" y="341376"/>
                </a:lnTo>
                <a:lnTo>
                  <a:pt x="30479" y="350520"/>
                </a:lnTo>
                <a:lnTo>
                  <a:pt x="21335" y="359664"/>
                </a:lnTo>
                <a:lnTo>
                  <a:pt x="12191" y="381000"/>
                </a:lnTo>
                <a:lnTo>
                  <a:pt x="12191" y="399288"/>
                </a:lnTo>
                <a:lnTo>
                  <a:pt x="0" y="426720"/>
                </a:lnTo>
                <a:lnTo>
                  <a:pt x="0" y="435864"/>
                </a:lnTo>
                <a:lnTo>
                  <a:pt x="103631" y="399288"/>
                </a:lnTo>
                <a:lnTo>
                  <a:pt x="210311" y="350520"/>
                </a:lnTo>
                <a:lnTo>
                  <a:pt x="438911" y="228600"/>
                </a:lnTo>
                <a:lnTo>
                  <a:pt x="542544" y="170687"/>
                </a:lnTo>
                <a:lnTo>
                  <a:pt x="627887" y="124968"/>
                </a:lnTo>
                <a:lnTo>
                  <a:pt x="694944" y="85344"/>
                </a:lnTo>
                <a:lnTo>
                  <a:pt x="734567" y="67056"/>
                </a:lnTo>
                <a:lnTo>
                  <a:pt x="771144" y="39624"/>
                </a:lnTo>
                <a:lnTo>
                  <a:pt x="810767" y="18287"/>
                </a:lnTo>
                <a:lnTo>
                  <a:pt x="829055" y="9144"/>
                </a:lnTo>
                <a:lnTo>
                  <a:pt x="8382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1111" y="3545332"/>
            <a:ext cx="1143000" cy="487680"/>
          </a:xfrm>
          <a:custGeom>
            <a:avLst/>
            <a:gdLst/>
            <a:ahLst/>
            <a:cxnLst/>
            <a:rect l="l" t="t" r="r" b="b"/>
            <a:pathLst>
              <a:path w="1143000" h="487679">
                <a:moveTo>
                  <a:pt x="1133856" y="0"/>
                </a:moveTo>
                <a:lnTo>
                  <a:pt x="865632" y="0"/>
                </a:lnTo>
                <a:lnTo>
                  <a:pt x="816864" y="30479"/>
                </a:lnTo>
                <a:lnTo>
                  <a:pt x="771144" y="67055"/>
                </a:lnTo>
                <a:lnTo>
                  <a:pt x="743712" y="88391"/>
                </a:lnTo>
                <a:lnTo>
                  <a:pt x="713232" y="97535"/>
                </a:lnTo>
                <a:lnTo>
                  <a:pt x="676656" y="97535"/>
                </a:lnTo>
                <a:lnTo>
                  <a:pt x="618744" y="106679"/>
                </a:lnTo>
                <a:lnTo>
                  <a:pt x="551688" y="134112"/>
                </a:lnTo>
                <a:lnTo>
                  <a:pt x="493776" y="173735"/>
                </a:lnTo>
                <a:lnTo>
                  <a:pt x="457200" y="201167"/>
                </a:lnTo>
                <a:lnTo>
                  <a:pt x="435864" y="210312"/>
                </a:lnTo>
                <a:lnTo>
                  <a:pt x="408432" y="219455"/>
                </a:lnTo>
                <a:lnTo>
                  <a:pt x="277368" y="219455"/>
                </a:lnTo>
                <a:lnTo>
                  <a:pt x="179832" y="259079"/>
                </a:lnTo>
                <a:lnTo>
                  <a:pt x="76200" y="344423"/>
                </a:lnTo>
                <a:lnTo>
                  <a:pt x="45720" y="402335"/>
                </a:lnTo>
                <a:lnTo>
                  <a:pt x="18288" y="448055"/>
                </a:lnTo>
                <a:lnTo>
                  <a:pt x="9144" y="478535"/>
                </a:lnTo>
                <a:lnTo>
                  <a:pt x="0" y="487679"/>
                </a:lnTo>
                <a:lnTo>
                  <a:pt x="76200" y="438912"/>
                </a:lnTo>
                <a:lnTo>
                  <a:pt x="131064" y="402335"/>
                </a:lnTo>
                <a:lnTo>
                  <a:pt x="170688" y="371855"/>
                </a:lnTo>
                <a:lnTo>
                  <a:pt x="188976" y="362712"/>
                </a:lnTo>
                <a:lnTo>
                  <a:pt x="198120" y="362712"/>
                </a:lnTo>
                <a:lnTo>
                  <a:pt x="228600" y="353567"/>
                </a:lnTo>
                <a:lnTo>
                  <a:pt x="265176" y="344423"/>
                </a:lnTo>
                <a:lnTo>
                  <a:pt x="313944" y="326135"/>
                </a:lnTo>
                <a:lnTo>
                  <a:pt x="435864" y="286512"/>
                </a:lnTo>
                <a:lnTo>
                  <a:pt x="591312" y="249935"/>
                </a:lnTo>
                <a:lnTo>
                  <a:pt x="734568" y="201167"/>
                </a:lnTo>
                <a:lnTo>
                  <a:pt x="865632" y="164591"/>
                </a:lnTo>
                <a:lnTo>
                  <a:pt x="914400" y="143255"/>
                </a:lnTo>
                <a:lnTo>
                  <a:pt x="960120" y="134112"/>
                </a:lnTo>
                <a:lnTo>
                  <a:pt x="990600" y="124967"/>
                </a:lnTo>
                <a:lnTo>
                  <a:pt x="1008888" y="106679"/>
                </a:lnTo>
                <a:lnTo>
                  <a:pt x="1039368" y="97535"/>
                </a:lnTo>
                <a:lnTo>
                  <a:pt x="1106424" y="48767"/>
                </a:lnTo>
                <a:lnTo>
                  <a:pt x="1133856" y="30479"/>
                </a:lnTo>
                <a:lnTo>
                  <a:pt x="1143000" y="12191"/>
                </a:lnTo>
                <a:lnTo>
                  <a:pt x="113385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144" y="3347211"/>
            <a:ext cx="3810000" cy="1399540"/>
          </a:xfrm>
          <a:custGeom>
            <a:avLst/>
            <a:gdLst/>
            <a:ahLst/>
            <a:cxnLst/>
            <a:rect l="l" t="t" r="r" b="b"/>
            <a:pathLst>
              <a:path w="3810000" h="1399539">
                <a:moveTo>
                  <a:pt x="3188207" y="676655"/>
                </a:moveTo>
                <a:lnTo>
                  <a:pt x="1877567" y="676655"/>
                </a:lnTo>
                <a:lnTo>
                  <a:pt x="1932431" y="694943"/>
                </a:lnTo>
                <a:lnTo>
                  <a:pt x="2057400" y="731520"/>
                </a:lnTo>
                <a:lnTo>
                  <a:pt x="2133600" y="762000"/>
                </a:lnTo>
                <a:lnTo>
                  <a:pt x="2200655" y="798576"/>
                </a:lnTo>
                <a:lnTo>
                  <a:pt x="2255520" y="847343"/>
                </a:lnTo>
                <a:lnTo>
                  <a:pt x="2295144" y="896112"/>
                </a:lnTo>
                <a:lnTo>
                  <a:pt x="2304287" y="932688"/>
                </a:lnTo>
                <a:lnTo>
                  <a:pt x="2286000" y="981456"/>
                </a:lnTo>
                <a:lnTo>
                  <a:pt x="2267711" y="999744"/>
                </a:lnTo>
                <a:lnTo>
                  <a:pt x="2237231" y="1018032"/>
                </a:lnTo>
                <a:lnTo>
                  <a:pt x="2191511" y="1036319"/>
                </a:lnTo>
                <a:lnTo>
                  <a:pt x="2142744" y="1057656"/>
                </a:lnTo>
                <a:lnTo>
                  <a:pt x="2039111" y="1085088"/>
                </a:lnTo>
                <a:lnTo>
                  <a:pt x="1953767" y="1112520"/>
                </a:lnTo>
                <a:lnTo>
                  <a:pt x="1877567" y="1143000"/>
                </a:lnTo>
                <a:lnTo>
                  <a:pt x="1819655" y="1179576"/>
                </a:lnTo>
                <a:lnTo>
                  <a:pt x="1770887" y="1200912"/>
                </a:lnTo>
                <a:lnTo>
                  <a:pt x="1734311" y="1228344"/>
                </a:lnTo>
                <a:lnTo>
                  <a:pt x="1716024" y="1255776"/>
                </a:lnTo>
                <a:lnTo>
                  <a:pt x="1694687" y="1286256"/>
                </a:lnTo>
                <a:lnTo>
                  <a:pt x="1685544" y="1322832"/>
                </a:lnTo>
                <a:lnTo>
                  <a:pt x="1694687" y="1362456"/>
                </a:lnTo>
                <a:lnTo>
                  <a:pt x="1716024" y="1380744"/>
                </a:lnTo>
                <a:lnTo>
                  <a:pt x="1734311" y="1399032"/>
                </a:lnTo>
                <a:lnTo>
                  <a:pt x="1761744" y="1399032"/>
                </a:lnTo>
                <a:lnTo>
                  <a:pt x="1789176" y="1389888"/>
                </a:lnTo>
                <a:lnTo>
                  <a:pt x="1828800" y="1389888"/>
                </a:lnTo>
                <a:lnTo>
                  <a:pt x="2020824" y="1371600"/>
                </a:lnTo>
                <a:lnTo>
                  <a:pt x="2115311" y="1371600"/>
                </a:lnTo>
                <a:lnTo>
                  <a:pt x="2209800" y="1362456"/>
                </a:lnTo>
                <a:lnTo>
                  <a:pt x="2246376" y="1362456"/>
                </a:lnTo>
                <a:lnTo>
                  <a:pt x="2276855" y="1353312"/>
                </a:lnTo>
                <a:lnTo>
                  <a:pt x="2304287" y="1353312"/>
                </a:lnTo>
                <a:lnTo>
                  <a:pt x="2322576" y="1341120"/>
                </a:lnTo>
                <a:lnTo>
                  <a:pt x="2362200" y="1322832"/>
                </a:lnTo>
                <a:lnTo>
                  <a:pt x="2429255" y="1295400"/>
                </a:lnTo>
                <a:lnTo>
                  <a:pt x="2505455" y="1255776"/>
                </a:lnTo>
                <a:lnTo>
                  <a:pt x="2667000" y="1179576"/>
                </a:lnTo>
                <a:lnTo>
                  <a:pt x="2734055" y="1152144"/>
                </a:lnTo>
                <a:lnTo>
                  <a:pt x="2788920" y="1133856"/>
                </a:lnTo>
                <a:lnTo>
                  <a:pt x="2877311" y="1094232"/>
                </a:lnTo>
                <a:lnTo>
                  <a:pt x="2935224" y="1036319"/>
                </a:lnTo>
                <a:lnTo>
                  <a:pt x="2971800" y="972312"/>
                </a:lnTo>
                <a:lnTo>
                  <a:pt x="2999231" y="923543"/>
                </a:lnTo>
                <a:lnTo>
                  <a:pt x="3066287" y="819912"/>
                </a:lnTo>
                <a:lnTo>
                  <a:pt x="3151631" y="713232"/>
                </a:lnTo>
                <a:lnTo>
                  <a:pt x="3188207" y="676655"/>
                </a:lnTo>
                <a:close/>
              </a:path>
              <a:path w="3810000" h="1399539">
                <a:moveTo>
                  <a:pt x="152400" y="1036319"/>
                </a:moveTo>
                <a:lnTo>
                  <a:pt x="143255" y="1036319"/>
                </a:lnTo>
                <a:lnTo>
                  <a:pt x="0" y="1066800"/>
                </a:lnTo>
                <a:lnTo>
                  <a:pt x="18287" y="1094232"/>
                </a:lnTo>
                <a:lnTo>
                  <a:pt x="67055" y="1103376"/>
                </a:lnTo>
                <a:lnTo>
                  <a:pt x="134111" y="1103376"/>
                </a:lnTo>
                <a:lnTo>
                  <a:pt x="210311" y="1085088"/>
                </a:lnTo>
                <a:lnTo>
                  <a:pt x="304800" y="1066800"/>
                </a:lnTo>
                <a:lnTo>
                  <a:pt x="372465" y="1048512"/>
                </a:lnTo>
                <a:lnTo>
                  <a:pt x="170687" y="1048512"/>
                </a:lnTo>
                <a:lnTo>
                  <a:pt x="152400" y="1036319"/>
                </a:lnTo>
                <a:close/>
              </a:path>
              <a:path w="3810000" h="1399539">
                <a:moveTo>
                  <a:pt x="1877567" y="579120"/>
                </a:moveTo>
                <a:lnTo>
                  <a:pt x="1743455" y="579120"/>
                </a:lnTo>
                <a:lnTo>
                  <a:pt x="1676400" y="591312"/>
                </a:lnTo>
                <a:lnTo>
                  <a:pt x="1618487" y="600455"/>
                </a:lnTo>
                <a:lnTo>
                  <a:pt x="1563624" y="600455"/>
                </a:lnTo>
                <a:lnTo>
                  <a:pt x="1524000" y="609600"/>
                </a:lnTo>
                <a:lnTo>
                  <a:pt x="1505711" y="618743"/>
                </a:lnTo>
                <a:lnTo>
                  <a:pt x="1496567" y="627888"/>
                </a:lnTo>
                <a:lnTo>
                  <a:pt x="1466087" y="637032"/>
                </a:lnTo>
                <a:lnTo>
                  <a:pt x="1399031" y="646176"/>
                </a:lnTo>
                <a:lnTo>
                  <a:pt x="1331976" y="667512"/>
                </a:lnTo>
                <a:lnTo>
                  <a:pt x="1200911" y="667512"/>
                </a:lnTo>
                <a:lnTo>
                  <a:pt x="1057655" y="694943"/>
                </a:lnTo>
                <a:lnTo>
                  <a:pt x="1018031" y="713232"/>
                </a:lnTo>
                <a:lnTo>
                  <a:pt x="981455" y="731520"/>
                </a:lnTo>
                <a:lnTo>
                  <a:pt x="950976" y="752855"/>
                </a:lnTo>
                <a:lnTo>
                  <a:pt x="734567" y="752855"/>
                </a:lnTo>
                <a:lnTo>
                  <a:pt x="704087" y="762000"/>
                </a:lnTo>
                <a:lnTo>
                  <a:pt x="685800" y="780288"/>
                </a:lnTo>
                <a:lnTo>
                  <a:pt x="676655" y="807720"/>
                </a:lnTo>
                <a:lnTo>
                  <a:pt x="667511" y="847343"/>
                </a:lnTo>
                <a:lnTo>
                  <a:pt x="649224" y="865632"/>
                </a:lnTo>
                <a:lnTo>
                  <a:pt x="618744" y="874776"/>
                </a:lnTo>
                <a:lnTo>
                  <a:pt x="551687" y="905255"/>
                </a:lnTo>
                <a:lnTo>
                  <a:pt x="475487" y="932688"/>
                </a:lnTo>
                <a:lnTo>
                  <a:pt x="408431" y="941832"/>
                </a:lnTo>
                <a:lnTo>
                  <a:pt x="353567" y="950976"/>
                </a:lnTo>
                <a:lnTo>
                  <a:pt x="286511" y="981456"/>
                </a:lnTo>
                <a:lnTo>
                  <a:pt x="237743" y="1018032"/>
                </a:lnTo>
                <a:lnTo>
                  <a:pt x="219455" y="1027176"/>
                </a:lnTo>
                <a:lnTo>
                  <a:pt x="210311" y="1036319"/>
                </a:lnTo>
                <a:lnTo>
                  <a:pt x="201167" y="1048512"/>
                </a:lnTo>
                <a:lnTo>
                  <a:pt x="372465" y="1048512"/>
                </a:lnTo>
                <a:lnTo>
                  <a:pt x="417575" y="1036319"/>
                </a:lnTo>
                <a:lnTo>
                  <a:pt x="533400" y="999744"/>
                </a:lnTo>
                <a:lnTo>
                  <a:pt x="649224" y="950976"/>
                </a:lnTo>
                <a:lnTo>
                  <a:pt x="752855" y="905255"/>
                </a:lnTo>
                <a:lnTo>
                  <a:pt x="896111" y="838200"/>
                </a:lnTo>
                <a:lnTo>
                  <a:pt x="905255" y="829055"/>
                </a:lnTo>
                <a:lnTo>
                  <a:pt x="963167" y="829055"/>
                </a:lnTo>
                <a:lnTo>
                  <a:pt x="1030224" y="819912"/>
                </a:lnTo>
                <a:lnTo>
                  <a:pt x="1133855" y="789432"/>
                </a:lnTo>
                <a:lnTo>
                  <a:pt x="1258824" y="762000"/>
                </a:lnTo>
                <a:lnTo>
                  <a:pt x="1298143" y="752855"/>
                </a:lnTo>
                <a:lnTo>
                  <a:pt x="856487" y="752855"/>
                </a:lnTo>
                <a:lnTo>
                  <a:pt x="801624" y="743712"/>
                </a:lnTo>
                <a:lnTo>
                  <a:pt x="1337462" y="743712"/>
                </a:lnTo>
                <a:lnTo>
                  <a:pt x="1389887" y="731520"/>
                </a:lnTo>
                <a:lnTo>
                  <a:pt x="1533144" y="704088"/>
                </a:lnTo>
                <a:lnTo>
                  <a:pt x="1685544" y="685800"/>
                </a:lnTo>
                <a:lnTo>
                  <a:pt x="1828800" y="676655"/>
                </a:lnTo>
                <a:lnTo>
                  <a:pt x="3188207" y="676655"/>
                </a:lnTo>
                <a:lnTo>
                  <a:pt x="3246120" y="618743"/>
                </a:lnTo>
                <a:lnTo>
                  <a:pt x="3284524" y="591312"/>
                </a:lnTo>
                <a:lnTo>
                  <a:pt x="1905000" y="591312"/>
                </a:lnTo>
                <a:lnTo>
                  <a:pt x="1877567" y="579120"/>
                </a:lnTo>
                <a:close/>
              </a:path>
              <a:path w="3810000" h="1399539">
                <a:moveTo>
                  <a:pt x="2456687" y="408432"/>
                </a:moveTo>
                <a:lnTo>
                  <a:pt x="2398776" y="408432"/>
                </a:lnTo>
                <a:lnTo>
                  <a:pt x="2371344" y="417575"/>
                </a:lnTo>
                <a:lnTo>
                  <a:pt x="2322576" y="438912"/>
                </a:lnTo>
                <a:lnTo>
                  <a:pt x="2228087" y="493775"/>
                </a:lnTo>
                <a:lnTo>
                  <a:pt x="2191511" y="524255"/>
                </a:lnTo>
                <a:lnTo>
                  <a:pt x="2151887" y="542543"/>
                </a:lnTo>
                <a:lnTo>
                  <a:pt x="2124455" y="560832"/>
                </a:lnTo>
                <a:lnTo>
                  <a:pt x="2115311" y="569976"/>
                </a:lnTo>
                <a:lnTo>
                  <a:pt x="2087879" y="569976"/>
                </a:lnTo>
                <a:lnTo>
                  <a:pt x="2048255" y="579120"/>
                </a:lnTo>
                <a:lnTo>
                  <a:pt x="2008631" y="579120"/>
                </a:lnTo>
                <a:lnTo>
                  <a:pt x="1932431" y="591312"/>
                </a:lnTo>
                <a:lnTo>
                  <a:pt x="3284524" y="591312"/>
                </a:lnTo>
                <a:lnTo>
                  <a:pt x="3352800" y="542543"/>
                </a:lnTo>
                <a:lnTo>
                  <a:pt x="3376075" y="524255"/>
                </a:lnTo>
                <a:lnTo>
                  <a:pt x="2855976" y="524255"/>
                </a:lnTo>
                <a:lnTo>
                  <a:pt x="2801111" y="502920"/>
                </a:lnTo>
                <a:lnTo>
                  <a:pt x="2734055" y="475488"/>
                </a:lnTo>
                <a:lnTo>
                  <a:pt x="2639567" y="438912"/>
                </a:lnTo>
                <a:lnTo>
                  <a:pt x="2542031" y="417575"/>
                </a:lnTo>
                <a:lnTo>
                  <a:pt x="2456687" y="408432"/>
                </a:lnTo>
                <a:close/>
              </a:path>
              <a:path w="3810000" h="1399539">
                <a:moveTo>
                  <a:pt x="3810000" y="0"/>
                </a:moveTo>
                <a:lnTo>
                  <a:pt x="3666744" y="57912"/>
                </a:lnTo>
                <a:lnTo>
                  <a:pt x="3608831" y="76200"/>
                </a:lnTo>
                <a:lnTo>
                  <a:pt x="3553967" y="85343"/>
                </a:lnTo>
                <a:lnTo>
                  <a:pt x="3486911" y="85343"/>
                </a:lnTo>
                <a:lnTo>
                  <a:pt x="3468624" y="97536"/>
                </a:lnTo>
                <a:lnTo>
                  <a:pt x="3419855" y="106679"/>
                </a:lnTo>
                <a:lnTo>
                  <a:pt x="3352800" y="124967"/>
                </a:lnTo>
                <a:lnTo>
                  <a:pt x="3276600" y="143255"/>
                </a:lnTo>
                <a:lnTo>
                  <a:pt x="3218687" y="161543"/>
                </a:lnTo>
                <a:lnTo>
                  <a:pt x="3182111" y="170687"/>
                </a:lnTo>
                <a:lnTo>
                  <a:pt x="3142487" y="179832"/>
                </a:lnTo>
                <a:lnTo>
                  <a:pt x="3115055" y="188975"/>
                </a:lnTo>
                <a:lnTo>
                  <a:pt x="3066287" y="210312"/>
                </a:lnTo>
                <a:lnTo>
                  <a:pt x="3020567" y="219455"/>
                </a:lnTo>
                <a:lnTo>
                  <a:pt x="2962655" y="265175"/>
                </a:lnTo>
                <a:lnTo>
                  <a:pt x="2935224" y="304800"/>
                </a:lnTo>
                <a:lnTo>
                  <a:pt x="2923031" y="350520"/>
                </a:lnTo>
                <a:lnTo>
                  <a:pt x="2923031" y="390143"/>
                </a:lnTo>
                <a:lnTo>
                  <a:pt x="2935224" y="426720"/>
                </a:lnTo>
                <a:lnTo>
                  <a:pt x="2935224" y="484632"/>
                </a:lnTo>
                <a:lnTo>
                  <a:pt x="2904744" y="515112"/>
                </a:lnTo>
                <a:lnTo>
                  <a:pt x="2855976" y="524255"/>
                </a:lnTo>
                <a:lnTo>
                  <a:pt x="3376075" y="524255"/>
                </a:lnTo>
                <a:lnTo>
                  <a:pt x="3438144" y="475488"/>
                </a:lnTo>
                <a:lnTo>
                  <a:pt x="3514344" y="426720"/>
                </a:lnTo>
                <a:lnTo>
                  <a:pt x="3563111" y="390143"/>
                </a:lnTo>
                <a:lnTo>
                  <a:pt x="3810000" y="265175"/>
                </a:lnTo>
                <a:lnTo>
                  <a:pt x="381000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6288" y="3295650"/>
            <a:ext cx="908303" cy="40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7143" y="3094482"/>
            <a:ext cx="1127759" cy="603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4496" y="3957320"/>
            <a:ext cx="505968" cy="353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383" y="4576064"/>
            <a:ext cx="4108704" cy="1471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191" y="5099811"/>
            <a:ext cx="4322445" cy="1734820"/>
          </a:xfrm>
          <a:custGeom>
            <a:avLst/>
            <a:gdLst/>
            <a:ahLst/>
            <a:cxnLst/>
            <a:rect l="l" t="t" r="r" b="b"/>
            <a:pathLst>
              <a:path w="4322445" h="1734820">
                <a:moveTo>
                  <a:pt x="2627375" y="429768"/>
                </a:moveTo>
                <a:lnTo>
                  <a:pt x="2599944" y="438912"/>
                </a:lnTo>
                <a:lnTo>
                  <a:pt x="2587752" y="457200"/>
                </a:lnTo>
                <a:lnTo>
                  <a:pt x="2578608" y="487680"/>
                </a:lnTo>
                <a:lnTo>
                  <a:pt x="2578608" y="496824"/>
                </a:lnTo>
                <a:lnTo>
                  <a:pt x="2609087" y="505968"/>
                </a:lnTo>
                <a:lnTo>
                  <a:pt x="2627375" y="533400"/>
                </a:lnTo>
                <a:lnTo>
                  <a:pt x="2645663" y="582168"/>
                </a:lnTo>
                <a:lnTo>
                  <a:pt x="2654808" y="640080"/>
                </a:lnTo>
                <a:lnTo>
                  <a:pt x="2654808" y="658368"/>
                </a:lnTo>
                <a:lnTo>
                  <a:pt x="2724911" y="1210056"/>
                </a:lnTo>
                <a:lnTo>
                  <a:pt x="2724911" y="1237488"/>
                </a:lnTo>
                <a:lnTo>
                  <a:pt x="1886712" y="1237488"/>
                </a:lnTo>
                <a:lnTo>
                  <a:pt x="1962912" y="1246632"/>
                </a:lnTo>
                <a:lnTo>
                  <a:pt x="2029968" y="1255776"/>
                </a:lnTo>
                <a:lnTo>
                  <a:pt x="2075688" y="1277112"/>
                </a:lnTo>
                <a:lnTo>
                  <a:pt x="2121408" y="1286256"/>
                </a:lnTo>
                <a:lnTo>
                  <a:pt x="2188464" y="1313688"/>
                </a:lnTo>
                <a:lnTo>
                  <a:pt x="2228088" y="1341120"/>
                </a:lnTo>
                <a:lnTo>
                  <a:pt x="2246376" y="1371600"/>
                </a:lnTo>
                <a:lnTo>
                  <a:pt x="2246376" y="1408176"/>
                </a:lnTo>
                <a:lnTo>
                  <a:pt x="2237232" y="1408176"/>
                </a:lnTo>
                <a:lnTo>
                  <a:pt x="2218944" y="1417320"/>
                </a:lnTo>
                <a:lnTo>
                  <a:pt x="2188464" y="1438656"/>
                </a:lnTo>
                <a:lnTo>
                  <a:pt x="2161032" y="1466088"/>
                </a:lnTo>
                <a:lnTo>
                  <a:pt x="2151888" y="1493520"/>
                </a:lnTo>
                <a:lnTo>
                  <a:pt x="2161032" y="1542288"/>
                </a:lnTo>
                <a:lnTo>
                  <a:pt x="2197608" y="1600200"/>
                </a:lnTo>
                <a:lnTo>
                  <a:pt x="2228088" y="1627632"/>
                </a:lnTo>
                <a:lnTo>
                  <a:pt x="2276856" y="1667256"/>
                </a:lnTo>
                <a:lnTo>
                  <a:pt x="2322576" y="1694688"/>
                </a:lnTo>
                <a:lnTo>
                  <a:pt x="2371344" y="1722120"/>
                </a:lnTo>
                <a:lnTo>
                  <a:pt x="2465832" y="1734312"/>
                </a:lnTo>
                <a:lnTo>
                  <a:pt x="2551175" y="1722120"/>
                </a:lnTo>
                <a:lnTo>
                  <a:pt x="2636520" y="1694688"/>
                </a:lnTo>
                <a:lnTo>
                  <a:pt x="2694432" y="1658112"/>
                </a:lnTo>
                <a:lnTo>
                  <a:pt x="2752344" y="1618488"/>
                </a:lnTo>
                <a:lnTo>
                  <a:pt x="2779775" y="1581912"/>
                </a:lnTo>
                <a:lnTo>
                  <a:pt x="2791968" y="1569720"/>
                </a:lnTo>
                <a:lnTo>
                  <a:pt x="2877311" y="1569720"/>
                </a:lnTo>
                <a:lnTo>
                  <a:pt x="2953511" y="1560576"/>
                </a:lnTo>
                <a:lnTo>
                  <a:pt x="3026663" y="1533144"/>
                </a:lnTo>
                <a:lnTo>
                  <a:pt x="3084575" y="1493520"/>
                </a:lnTo>
                <a:lnTo>
                  <a:pt x="3133344" y="1456944"/>
                </a:lnTo>
                <a:lnTo>
                  <a:pt x="3179063" y="1429512"/>
                </a:lnTo>
                <a:lnTo>
                  <a:pt x="3197352" y="1399032"/>
                </a:lnTo>
                <a:lnTo>
                  <a:pt x="3209544" y="1389888"/>
                </a:lnTo>
                <a:lnTo>
                  <a:pt x="3723132" y="1389888"/>
                </a:lnTo>
                <a:lnTo>
                  <a:pt x="3752088" y="1371600"/>
                </a:lnTo>
                <a:lnTo>
                  <a:pt x="3791712" y="1313688"/>
                </a:lnTo>
                <a:lnTo>
                  <a:pt x="3810000" y="1264920"/>
                </a:lnTo>
                <a:lnTo>
                  <a:pt x="3810000" y="1170432"/>
                </a:lnTo>
                <a:lnTo>
                  <a:pt x="3837432" y="1170432"/>
                </a:lnTo>
                <a:lnTo>
                  <a:pt x="3867912" y="1161288"/>
                </a:lnTo>
                <a:lnTo>
                  <a:pt x="3922776" y="1112520"/>
                </a:lnTo>
                <a:lnTo>
                  <a:pt x="3932355" y="1103376"/>
                </a:lnTo>
                <a:lnTo>
                  <a:pt x="3169920" y="1103376"/>
                </a:lnTo>
                <a:lnTo>
                  <a:pt x="3133344" y="1094232"/>
                </a:lnTo>
                <a:lnTo>
                  <a:pt x="3102863" y="1085088"/>
                </a:lnTo>
                <a:lnTo>
                  <a:pt x="3093720" y="1085088"/>
                </a:lnTo>
                <a:lnTo>
                  <a:pt x="3093720" y="1075944"/>
                </a:lnTo>
                <a:lnTo>
                  <a:pt x="3084575" y="1066800"/>
                </a:lnTo>
                <a:lnTo>
                  <a:pt x="3035808" y="1011935"/>
                </a:lnTo>
                <a:lnTo>
                  <a:pt x="2871253" y="524256"/>
                </a:lnTo>
                <a:lnTo>
                  <a:pt x="2770632" y="524256"/>
                </a:lnTo>
                <a:lnTo>
                  <a:pt x="2703575" y="496824"/>
                </a:lnTo>
                <a:lnTo>
                  <a:pt x="2654808" y="457200"/>
                </a:lnTo>
                <a:lnTo>
                  <a:pt x="2645663" y="438912"/>
                </a:lnTo>
                <a:lnTo>
                  <a:pt x="2627375" y="429768"/>
                </a:lnTo>
                <a:close/>
              </a:path>
              <a:path w="4322445" h="1734820">
                <a:moveTo>
                  <a:pt x="3723132" y="1389888"/>
                </a:moveTo>
                <a:lnTo>
                  <a:pt x="3209544" y="1389888"/>
                </a:lnTo>
                <a:lnTo>
                  <a:pt x="3560064" y="1438656"/>
                </a:lnTo>
                <a:lnTo>
                  <a:pt x="3608832" y="1429512"/>
                </a:lnTo>
                <a:lnTo>
                  <a:pt x="3694176" y="1408176"/>
                </a:lnTo>
                <a:lnTo>
                  <a:pt x="3723132" y="1389888"/>
                </a:lnTo>
                <a:close/>
              </a:path>
              <a:path w="4322445" h="1734820">
                <a:moveTo>
                  <a:pt x="0" y="298704"/>
                </a:moveTo>
                <a:lnTo>
                  <a:pt x="0" y="731519"/>
                </a:lnTo>
                <a:lnTo>
                  <a:pt x="341376" y="859535"/>
                </a:lnTo>
                <a:lnTo>
                  <a:pt x="457198" y="905256"/>
                </a:lnTo>
                <a:lnTo>
                  <a:pt x="551688" y="944879"/>
                </a:lnTo>
                <a:lnTo>
                  <a:pt x="627888" y="981456"/>
                </a:lnTo>
                <a:lnTo>
                  <a:pt x="685799" y="1011935"/>
                </a:lnTo>
                <a:lnTo>
                  <a:pt x="731520" y="1039368"/>
                </a:lnTo>
                <a:lnTo>
                  <a:pt x="798576" y="1066800"/>
                </a:lnTo>
                <a:lnTo>
                  <a:pt x="932688" y="1124712"/>
                </a:lnTo>
                <a:lnTo>
                  <a:pt x="1085088" y="1179576"/>
                </a:lnTo>
                <a:lnTo>
                  <a:pt x="1152144" y="1200912"/>
                </a:lnTo>
                <a:lnTo>
                  <a:pt x="1207008" y="1219200"/>
                </a:lnTo>
                <a:lnTo>
                  <a:pt x="1313688" y="1237488"/>
                </a:lnTo>
                <a:lnTo>
                  <a:pt x="1533144" y="1255776"/>
                </a:lnTo>
                <a:lnTo>
                  <a:pt x="1636776" y="1255776"/>
                </a:lnTo>
                <a:lnTo>
                  <a:pt x="1734312" y="1246632"/>
                </a:lnTo>
                <a:lnTo>
                  <a:pt x="1819656" y="1246632"/>
                </a:lnTo>
                <a:lnTo>
                  <a:pt x="1865376" y="1237488"/>
                </a:lnTo>
                <a:lnTo>
                  <a:pt x="2724911" y="1237488"/>
                </a:lnTo>
                <a:lnTo>
                  <a:pt x="2712720" y="1228344"/>
                </a:lnTo>
                <a:lnTo>
                  <a:pt x="2703575" y="1200912"/>
                </a:lnTo>
                <a:lnTo>
                  <a:pt x="2694432" y="1188720"/>
                </a:lnTo>
                <a:lnTo>
                  <a:pt x="2685287" y="1170432"/>
                </a:lnTo>
                <a:lnTo>
                  <a:pt x="2663952" y="1133856"/>
                </a:lnTo>
                <a:lnTo>
                  <a:pt x="2609087" y="999744"/>
                </a:lnTo>
                <a:lnTo>
                  <a:pt x="1505712" y="999744"/>
                </a:lnTo>
                <a:lnTo>
                  <a:pt x="1429512" y="981456"/>
                </a:lnTo>
                <a:lnTo>
                  <a:pt x="1331976" y="935735"/>
                </a:lnTo>
                <a:lnTo>
                  <a:pt x="923544" y="752856"/>
                </a:lnTo>
                <a:lnTo>
                  <a:pt x="505967" y="554736"/>
                </a:lnTo>
                <a:lnTo>
                  <a:pt x="313944" y="457200"/>
                </a:lnTo>
                <a:lnTo>
                  <a:pt x="237744" y="420624"/>
                </a:lnTo>
                <a:lnTo>
                  <a:pt x="161544" y="381000"/>
                </a:lnTo>
                <a:lnTo>
                  <a:pt x="0" y="298704"/>
                </a:lnTo>
                <a:close/>
              </a:path>
              <a:path w="4322445" h="1734820">
                <a:moveTo>
                  <a:pt x="2913887" y="210312"/>
                </a:moveTo>
                <a:lnTo>
                  <a:pt x="2868168" y="210312"/>
                </a:lnTo>
                <a:lnTo>
                  <a:pt x="2855975" y="219456"/>
                </a:lnTo>
                <a:lnTo>
                  <a:pt x="2846832" y="228600"/>
                </a:lnTo>
                <a:lnTo>
                  <a:pt x="2923032" y="249936"/>
                </a:lnTo>
                <a:lnTo>
                  <a:pt x="2971799" y="286512"/>
                </a:lnTo>
                <a:lnTo>
                  <a:pt x="2999232" y="326136"/>
                </a:lnTo>
                <a:lnTo>
                  <a:pt x="3008375" y="353568"/>
                </a:lnTo>
                <a:lnTo>
                  <a:pt x="2999232" y="381000"/>
                </a:lnTo>
                <a:lnTo>
                  <a:pt x="3017520" y="429768"/>
                </a:lnTo>
                <a:lnTo>
                  <a:pt x="3044952" y="505968"/>
                </a:lnTo>
                <a:lnTo>
                  <a:pt x="3084575" y="582168"/>
                </a:lnTo>
                <a:lnTo>
                  <a:pt x="3160775" y="762000"/>
                </a:lnTo>
                <a:lnTo>
                  <a:pt x="3209544" y="847344"/>
                </a:lnTo>
                <a:lnTo>
                  <a:pt x="3236975" y="923544"/>
                </a:lnTo>
                <a:lnTo>
                  <a:pt x="3276600" y="999744"/>
                </a:lnTo>
                <a:lnTo>
                  <a:pt x="3294888" y="1057656"/>
                </a:lnTo>
                <a:lnTo>
                  <a:pt x="3304032" y="1085088"/>
                </a:lnTo>
                <a:lnTo>
                  <a:pt x="3285744" y="1103376"/>
                </a:lnTo>
                <a:lnTo>
                  <a:pt x="3932355" y="1103376"/>
                </a:lnTo>
                <a:lnTo>
                  <a:pt x="3989832" y="1048512"/>
                </a:lnTo>
                <a:lnTo>
                  <a:pt x="4056888" y="963168"/>
                </a:lnTo>
                <a:lnTo>
                  <a:pt x="4074522" y="935735"/>
                </a:lnTo>
                <a:lnTo>
                  <a:pt x="3685032" y="935735"/>
                </a:lnTo>
                <a:lnTo>
                  <a:pt x="3617976" y="896112"/>
                </a:lnTo>
                <a:lnTo>
                  <a:pt x="3550920" y="847344"/>
                </a:lnTo>
                <a:lnTo>
                  <a:pt x="3493008" y="801624"/>
                </a:lnTo>
                <a:lnTo>
                  <a:pt x="3474720" y="783336"/>
                </a:lnTo>
                <a:lnTo>
                  <a:pt x="3447288" y="734568"/>
                </a:lnTo>
                <a:lnTo>
                  <a:pt x="3401568" y="667512"/>
                </a:lnTo>
                <a:lnTo>
                  <a:pt x="3334512" y="600456"/>
                </a:lnTo>
                <a:lnTo>
                  <a:pt x="3267456" y="524256"/>
                </a:lnTo>
                <a:lnTo>
                  <a:pt x="3236975" y="505968"/>
                </a:lnTo>
                <a:lnTo>
                  <a:pt x="3218687" y="478536"/>
                </a:lnTo>
                <a:lnTo>
                  <a:pt x="3188208" y="420624"/>
                </a:lnTo>
                <a:lnTo>
                  <a:pt x="3160775" y="371856"/>
                </a:lnTo>
                <a:lnTo>
                  <a:pt x="3151632" y="335280"/>
                </a:lnTo>
                <a:lnTo>
                  <a:pt x="3133344" y="304800"/>
                </a:lnTo>
                <a:lnTo>
                  <a:pt x="3121152" y="286512"/>
                </a:lnTo>
                <a:lnTo>
                  <a:pt x="3093720" y="277368"/>
                </a:lnTo>
                <a:lnTo>
                  <a:pt x="2953511" y="219456"/>
                </a:lnTo>
                <a:lnTo>
                  <a:pt x="2913887" y="210312"/>
                </a:lnTo>
                <a:close/>
              </a:path>
              <a:path w="4322445" h="1734820">
                <a:moveTo>
                  <a:pt x="2371344" y="762000"/>
                </a:moveTo>
                <a:lnTo>
                  <a:pt x="2295144" y="762000"/>
                </a:lnTo>
                <a:lnTo>
                  <a:pt x="2218944" y="771144"/>
                </a:lnTo>
                <a:lnTo>
                  <a:pt x="1981200" y="838200"/>
                </a:lnTo>
                <a:lnTo>
                  <a:pt x="1837944" y="905256"/>
                </a:lnTo>
                <a:lnTo>
                  <a:pt x="1752600" y="954024"/>
                </a:lnTo>
                <a:lnTo>
                  <a:pt x="1645920" y="990600"/>
                </a:lnTo>
                <a:lnTo>
                  <a:pt x="1581912" y="999744"/>
                </a:lnTo>
                <a:lnTo>
                  <a:pt x="2609087" y="999744"/>
                </a:lnTo>
                <a:lnTo>
                  <a:pt x="2560320" y="923544"/>
                </a:lnTo>
                <a:lnTo>
                  <a:pt x="2523744" y="859535"/>
                </a:lnTo>
                <a:lnTo>
                  <a:pt x="2474976" y="810768"/>
                </a:lnTo>
                <a:lnTo>
                  <a:pt x="2438400" y="783336"/>
                </a:lnTo>
                <a:lnTo>
                  <a:pt x="2371344" y="762000"/>
                </a:lnTo>
                <a:close/>
              </a:path>
              <a:path w="4322445" h="1734820">
                <a:moveTo>
                  <a:pt x="3227832" y="0"/>
                </a:moveTo>
                <a:lnTo>
                  <a:pt x="3313176" y="115824"/>
                </a:lnTo>
                <a:lnTo>
                  <a:pt x="3343656" y="173736"/>
                </a:lnTo>
                <a:lnTo>
                  <a:pt x="3343656" y="182880"/>
                </a:lnTo>
                <a:lnTo>
                  <a:pt x="3352800" y="182880"/>
                </a:lnTo>
                <a:lnTo>
                  <a:pt x="3819144" y="819912"/>
                </a:lnTo>
                <a:lnTo>
                  <a:pt x="3828288" y="847344"/>
                </a:lnTo>
                <a:lnTo>
                  <a:pt x="3828288" y="877824"/>
                </a:lnTo>
                <a:lnTo>
                  <a:pt x="3800856" y="914400"/>
                </a:lnTo>
                <a:lnTo>
                  <a:pt x="3752088" y="935735"/>
                </a:lnTo>
                <a:lnTo>
                  <a:pt x="4074522" y="935735"/>
                </a:lnTo>
                <a:lnTo>
                  <a:pt x="4160520" y="801624"/>
                </a:lnTo>
                <a:lnTo>
                  <a:pt x="4187952" y="743712"/>
                </a:lnTo>
                <a:lnTo>
                  <a:pt x="4200144" y="734568"/>
                </a:lnTo>
                <a:lnTo>
                  <a:pt x="4200144" y="725424"/>
                </a:lnTo>
                <a:lnTo>
                  <a:pt x="4276344" y="594360"/>
                </a:lnTo>
                <a:lnTo>
                  <a:pt x="4322064" y="475488"/>
                </a:lnTo>
                <a:lnTo>
                  <a:pt x="4318524" y="448056"/>
                </a:lnTo>
                <a:lnTo>
                  <a:pt x="4056888" y="448056"/>
                </a:lnTo>
                <a:lnTo>
                  <a:pt x="3980688" y="438912"/>
                </a:lnTo>
                <a:lnTo>
                  <a:pt x="3895344" y="420624"/>
                </a:lnTo>
                <a:lnTo>
                  <a:pt x="3800856" y="390144"/>
                </a:lnTo>
                <a:lnTo>
                  <a:pt x="3715512" y="353568"/>
                </a:lnTo>
                <a:lnTo>
                  <a:pt x="3685032" y="344424"/>
                </a:lnTo>
                <a:lnTo>
                  <a:pt x="3645408" y="326136"/>
                </a:lnTo>
                <a:lnTo>
                  <a:pt x="3447288" y="201168"/>
                </a:lnTo>
                <a:lnTo>
                  <a:pt x="3438144" y="192024"/>
                </a:lnTo>
                <a:lnTo>
                  <a:pt x="3419856" y="161544"/>
                </a:lnTo>
                <a:lnTo>
                  <a:pt x="3352800" y="106680"/>
                </a:lnTo>
                <a:lnTo>
                  <a:pt x="3276600" y="39624"/>
                </a:lnTo>
                <a:lnTo>
                  <a:pt x="3249168" y="9143"/>
                </a:lnTo>
                <a:lnTo>
                  <a:pt x="3227832" y="0"/>
                </a:lnTo>
                <a:close/>
              </a:path>
              <a:path w="4322445" h="1734820">
                <a:moveTo>
                  <a:pt x="2868168" y="515112"/>
                </a:moveTo>
                <a:lnTo>
                  <a:pt x="2819399" y="524256"/>
                </a:lnTo>
                <a:lnTo>
                  <a:pt x="2871253" y="524256"/>
                </a:lnTo>
                <a:lnTo>
                  <a:pt x="2868168" y="515112"/>
                </a:lnTo>
                <a:close/>
              </a:path>
              <a:path w="4322445" h="1734820">
                <a:moveTo>
                  <a:pt x="3654552" y="85343"/>
                </a:moveTo>
                <a:lnTo>
                  <a:pt x="4102608" y="295656"/>
                </a:lnTo>
                <a:lnTo>
                  <a:pt x="4111752" y="304800"/>
                </a:lnTo>
                <a:lnTo>
                  <a:pt x="4123944" y="313944"/>
                </a:lnTo>
                <a:lnTo>
                  <a:pt x="4160520" y="362712"/>
                </a:lnTo>
                <a:lnTo>
                  <a:pt x="4187952" y="411480"/>
                </a:lnTo>
                <a:lnTo>
                  <a:pt x="4200144" y="429768"/>
                </a:lnTo>
                <a:lnTo>
                  <a:pt x="4187952" y="438912"/>
                </a:lnTo>
                <a:lnTo>
                  <a:pt x="4133088" y="448056"/>
                </a:lnTo>
                <a:lnTo>
                  <a:pt x="4318524" y="448056"/>
                </a:lnTo>
                <a:lnTo>
                  <a:pt x="4309872" y="381000"/>
                </a:lnTo>
                <a:lnTo>
                  <a:pt x="4215384" y="310895"/>
                </a:lnTo>
                <a:lnTo>
                  <a:pt x="3761232" y="115824"/>
                </a:lnTo>
                <a:lnTo>
                  <a:pt x="3654552" y="85343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26792" y="622300"/>
            <a:ext cx="6934200" cy="1143000"/>
          </a:xfrm>
          <a:prstGeom prst="rect">
            <a:avLst/>
          </a:prstGeom>
          <a:ln w="27430">
            <a:solidFill>
              <a:srgbClr val="FFFF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30810" marR="128270" algn="ctr">
              <a:lnSpc>
                <a:spcPct val="99600"/>
              </a:lnSpc>
              <a:spcBef>
                <a:spcPts val="10"/>
              </a:spcBef>
            </a:pPr>
            <a:r>
              <a:rPr sz="2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КАДРОВЫЙ 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СОСТАВ  </a:t>
            </a:r>
            <a:r>
              <a:rPr sz="2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ДЕРМАТОВЕНЕРОЛОГИЧЕСКОЙ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СЛУЖБЫ </a:t>
            </a:r>
            <a:r>
              <a:rPr lang="ru-RU" sz="24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2790" y="2024379"/>
            <a:ext cx="8610600" cy="1371600"/>
          </a:xfrm>
          <a:custGeom>
            <a:avLst/>
            <a:gdLst/>
            <a:ahLst/>
            <a:cxnLst/>
            <a:rect l="l" t="t" r="r" b="b"/>
            <a:pathLst>
              <a:path w="8610600" h="1371600">
                <a:moveTo>
                  <a:pt x="0" y="0"/>
                </a:moveTo>
                <a:lnTo>
                  <a:pt x="0" y="1371600"/>
                </a:lnTo>
                <a:lnTo>
                  <a:pt x="8610601" y="1371600"/>
                </a:lnTo>
                <a:lnTo>
                  <a:pt x="8610601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2790" y="3700778"/>
            <a:ext cx="8610600" cy="2668271"/>
          </a:xfrm>
          <a:custGeom>
            <a:avLst/>
            <a:gdLst/>
            <a:ahLst/>
            <a:cxnLst/>
            <a:rect l="l" t="t" r="r" b="b"/>
            <a:pathLst>
              <a:path w="8610600" h="1371600">
                <a:moveTo>
                  <a:pt x="0" y="0"/>
                </a:moveTo>
                <a:lnTo>
                  <a:pt x="0" y="1371600"/>
                </a:lnTo>
                <a:lnTo>
                  <a:pt x="8610601" y="1371600"/>
                </a:lnTo>
                <a:lnTo>
                  <a:pt x="8610601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53790" y="2181192"/>
            <a:ext cx="7501255" cy="394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138430" algn="ctr">
              <a:lnSpc>
                <a:spcPct val="100000"/>
              </a:lnSpc>
              <a:spcBef>
                <a:spcPts val="100"/>
              </a:spcBef>
            </a:pP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Всего 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состоянию 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lang="ru-RU" sz="24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lang="ru-RU" sz="2400" b="1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400" b="1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lang="ru-RU" sz="2400" b="1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01</a:t>
            </a:r>
            <a:r>
              <a:rPr sz="2400" b="1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.201</a:t>
            </a:r>
            <a:r>
              <a:rPr lang="ru-RU"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400" b="1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года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регистр врачей  </a:t>
            </a:r>
            <a:r>
              <a:rPr sz="2400" b="1" spc="-30" dirty="0" err="1">
                <a:solidFill>
                  <a:srgbClr val="FFFFFF"/>
                </a:solidFill>
                <a:latin typeface="Times New Roman"/>
                <a:cs typeface="Times New Roman"/>
              </a:rPr>
              <a:t>дерматовенерологов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Атырауской </a:t>
            </a:r>
            <a:r>
              <a:rPr sz="24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области</a:t>
            </a:r>
            <a:r>
              <a:rPr sz="2400" b="1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составил</a:t>
            </a:r>
            <a:endParaRPr sz="2400" dirty="0">
              <a:latin typeface="Times New Roman"/>
              <a:cs typeface="Times New Roman"/>
            </a:endParaRPr>
          </a:p>
          <a:p>
            <a:pPr marL="640080" algn="ctr">
              <a:lnSpc>
                <a:spcPct val="100000"/>
              </a:lnSpc>
            </a:pPr>
            <a:r>
              <a:rPr lang="ru-RU" sz="2400"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r>
              <a:rPr sz="2400"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 err="1">
                <a:solidFill>
                  <a:srgbClr val="FFFFFF"/>
                </a:solidFill>
                <a:latin typeface="Times New Roman"/>
                <a:cs typeface="Times New Roman"/>
              </a:rPr>
              <a:t>физических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лиц</a:t>
            </a:r>
            <a:endParaRPr sz="3950" dirty="0">
              <a:latin typeface="Times New Roman"/>
              <a:cs typeface="Times New Roman"/>
            </a:endParaRPr>
          </a:p>
          <a:p>
            <a:pPr marL="274320" marR="5080" indent="-262255">
              <a:lnSpc>
                <a:spcPct val="100000"/>
              </a:lnSpc>
            </a:pPr>
            <a:endParaRPr lang="ru-RU" sz="2400" b="1" spc="-5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74320" marR="5080" indent="-262255">
              <a:lnSpc>
                <a:spcPct val="100000"/>
              </a:lnSpc>
            </a:pPr>
            <a:endParaRPr lang="ru-RU" sz="2400" b="1" spc="-5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74320" marR="5080" indent="-262255">
              <a:lnSpc>
                <a:spcPct val="100000"/>
              </a:lnSpc>
            </a:pPr>
            <a:endParaRPr lang="ru-RU" sz="2400" b="1" spc="-5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74320" marR="5080" indent="-262255" algn="ctr">
              <a:lnSpc>
                <a:spcPct val="100000"/>
              </a:lnSpc>
            </a:pPr>
            <a:r>
              <a:rPr lang="ru-RU" sz="2400" b="1" spc="-5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Таким</a:t>
            </a:r>
            <a:r>
              <a:rPr sz="2400" b="1" spc="-5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образом, 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показатель </a:t>
            </a:r>
            <a:r>
              <a:rPr sz="24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обеспеченности </a:t>
            </a:r>
            <a:r>
              <a:rPr sz="2400" b="1" spc="-30" dirty="0" err="1">
                <a:solidFill>
                  <a:srgbClr val="FFFF00"/>
                </a:solidFill>
                <a:latin typeface="Times New Roman"/>
                <a:cs typeface="Times New Roman"/>
              </a:rPr>
              <a:t>населения</a:t>
            </a:r>
            <a:r>
              <a:rPr sz="24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врачами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- </a:t>
            </a:r>
            <a:r>
              <a:rPr sz="2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дерматовенерологами 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составил  </a:t>
            </a:r>
            <a:r>
              <a:rPr sz="24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на </a:t>
            </a:r>
            <a:r>
              <a:rPr sz="2400" b="1" spc="-15" dirty="0" err="1">
                <a:solidFill>
                  <a:srgbClr val="FFFF00"/>
                </a:solidFill>
                <a:latin typeface="Times New Roman"/>
                <a:cs typeface="Times New Roman"/>
              </a:rPr>
              <a:t>территории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5" dirty="0" smtClean="0">
                <a:solidFill>
                  <a:srgbClr val="FFFF00"/>
                </a:solidFill>
                <a:latin typeface="Times New Roman"/>
                <a:cs typeface="Times New Roman"/>
              </a:rPr>
              <a:t>Атырауской </a:t>
            </a:r>
            <a:r>
              <a:rPr sz="2400" b="1" spc="-35" dirty="0" smtClean="0">
                <a:solidFill>
                  <a:srgbClr val="FFFF00"/>
                </a:solidFill>
                <a:latin typeface="Times New Roman"/>
                <a:cs typeface="Times New Roman"/>
              </a:rPr>
              <a:t>области </a:t>
            </a:r>
            <a:r>
              <a:rPr sz="24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в </a:t>
            </a:r>
            <a:r>
              <a:rPr sz="2400" b="1" spc="-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8</a:t>
            </a:r>
            <a:r>
              <a:rPr sz="2400" b="1" spc="-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году</a:t>
            </a:r>
            <a:r>
              <a:rPr lang="ru-RU" sz="2400" b="1" spc="-5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-</a:t>
            </a:r>
            <a:r>
              <a:rPr sz="2400" b="1" spc="3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 smtClean="0">
                <a:solidFill>
                  <a:srgbClr val="FFFF00"/>
                </a:solidFill>
                <a:latin typeface="Times New Roman"/>
                <a:cs typeface="Times New Roman"/>
              </a:rPr>
              <a:t>0,</a:t>
            </a:r>
            <a:r>
              <a:rPr lang="ru-RU" sz="2400" b="1" spc="-30" dirty="0" smtClean="0">
                <a:solidFill>
                  <a:srgbClr val="FFFF00"/>
                </a:solidFill>
                <a:latin typeface="Times New Roman"/>
                <a:cs typeface="Times New Roman"/>
              </a:rPr>
              <a:t>4</a:t>
            </a:r>
            <a:r>
              <a:rPr sz="2400" b="1" spc="-30" dirty="0" smtClean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 dirty="0">
              <a:latin typeface="Times New Roman"/>
              <a:cs typeface="Times New Roman"/>
            </a:endParaRPr>
          </a:p>
        </p:txBody>
      </p:sp>
      <p:pic>
        <p:nvPicPr>
          <p:cNvPr id="19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8" y="383323"/>
            <a:ext cx="155238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" marR="5080" indent="3175" algn="ctr">
              <a:lnSpc>
                <a:spcPct val="100000"/>
              </a:lnSpc>
              <a:spcBef>
                <a:spcPts val="90"/>
              </a:spcBef>
            </a:pPr>
            <a:r>
              <a:rPr spc="50" dirty="0"/>
              <a:t>СПАСИБО  </a:t>
            </a:r>
            <a:r>
              <a:rPr spc="30" dirty="0"/>
              <a:t>ЗА       </a:t>
            </a:r>
            <a:r>
              <a:rPr spc="80" dirty="0"/>
              <a:t>В</a:t>
            </a:r>
            <a:r>
              <a:rPr spc="355" dirty="0"/>
              <a:t>НИ</a:t>
            </a:r>
            <a:r>
              <a:rPr spc="420" dirty="0"/>
              <a:t>М</a:t>
            </a:r>
            <a:r>
              <a:rPr spc="-530" dirty="0"/>
              <a:t>А</a:t>
            </a:r>
            <a:r>
              <a:rPr spc="700" dirty="0"/>
              <a:t>Н</a:t>
            </a:r>
            <a:r>
              <a:rPr spc="505" dirty="0"/>
              <a:t>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1" y="273050"/>
            <a:ext cx="155238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44774" y="1942274"/>
            <a:ext cx="1780861" cy="39555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72144088"/>
              </p:ext>
            </p:extLst>
          </p:nvPr>
        </p:nvGraphicFramePr>
        <p:xfrm>
          <a:off x="1019928" y="2482850"/>
          <a:ext cx="42512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42995" y="1942274"/>
            <a:ext cx="1682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-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alt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14839757"/>
              </p:ext>
            </p:extLst>
          </p:nvPr>
        </p:nvGraphicFramePr>
        <p:xfrm>
          <a:off x="5346700" y="248285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965700" y="-234310"/>
            <a:ext cx="624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0" lvl="2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СМР – 40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7 лаборантов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99100" y="1929161"/>
            <a:ext cx="4114800" cy="37108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57963" y="621754"/>
            <a:ext cx="622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категорированности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врачей –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дерматовенерологов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средних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медработников по области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03500" y="621754"/>
            <a:ext cx="6781799" cy="7180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641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7300" y="56469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Укомплектованность медицинскими кадрами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ОКВД</a:t>
            </a:r>
            <a:endParaRPr lang="ru-RU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85107"/>
              </p:ext>
            </p:extLst>
          </p:nvPr>
        </p:nvGraphicFramePr>
        <p:xfrm>
          <a:off x="920449" y="1568450"/>
          <a:ext cx="8839201" cy="554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62000"/>
                <a:gridCol w="685800"/>
                <a:gridCol w="756733"/>
                <a:gridCol w="742222"/>
                <a:gridCol w="764183"/>
                <a:gridCol w="720262"/>
                <a:gridCol w="716107"/>
                <a:gridCol w="757562"/>
                <a:gridCol w="789300"/>
                <a:gridCol w="773432"/>
              </a:tblGrid>
              <a:tr h="911114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Должности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Штатные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Физ.лица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Текучесть кадров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кадров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7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9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Врачи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33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СМР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60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медицинский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персонал (санитарки)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7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Прочий персонал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3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98700" y="399137"/>
            <a:ext cx="71628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9" y="252630"/>
            <a:ext cx="1344488" cy="123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8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900" y="57785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врачей  ОКВД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291916"/>
              </p:ext>
            </p:extLst>
          </p:nvPr>
        </p:nvGraphicFramePr>
        <p:xfrm>
          <a:off x="1384300" y="2438806"/>
          <a:ext cx="7971484" cy="327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84"/>
                <a:gridCol w="1576858"/>
                <a:gridCol w="1992871"/>
                <a:gridCol w="1992871"/>
              </a:tblGrid>
              <a:tr h="9726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2019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05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врачей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3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Запланировано 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711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Прошли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20" y="358120"/>
            <a:ext cx="1389143" cy="11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5146" y="654050"/>
            <a:ext cx="5943600" cy="8381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4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100" y="498832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средних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медицинских работников ОКВД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01.01.2019г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960675"/>
              </p:ext>
            </p:extLst>
          </p:nvPr>
        </p:nvGraphicFramePr>
        <p:xfrm>
          <a:off x="1384300" y="2784652"/>
          <a:ext cx="7902608" cy="343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659756"/>
                <a:gridCol w="1975652"/>
              </a:tblGrid>
              <a:tr h="9947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2019г.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2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медсестер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2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Запланировано 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47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Прошли обучение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User\AppData\Local\Microsoft\Windows\INetCache\IE\JJEPZWF1\200px-Coat_of_arms_of_Atyrau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2" y="383323"/>
            <a:ext cx="1552384" cy="13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5900" y="501649"/>
            <a:ext cx="6629400" cy="13821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36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2361</Words>
  <Application>Microsoft Office PowerPoint</Application>
  <PresentationFormat>Произвольный</PresentationFormat>
  <Paragraphs>672</Paragraphs>
  <Slides>50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Office Theme</vt:lpstr>
      <vt:lpstr>Презентация PowerPoint</vt:lpstr>
      <vt:lpstr>  ДЕРМАТОВЕНЕРОЛОГИЧЕСКАЯ СЛУЖБА  НА ТЕРРИТОРИИ АТЫРАУСКОЙ ОБЛАСТИ</vt:lpstr>
      <vt:lpstr>Презентация PowerPoint</vt:lpstr>
      <vt:lpstr>КАДРОВЫЙ СОСТАВ  ДЕРМАТОВЕНЕРОЛОГИЧЕСКОЙ СЛУЖБЫ АТЫРАУСКОЙ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АМБУЛАТОРНАЯ ПОМОЩЬ ПАЦИЕНТАМ  ДЕРМАТОВЕНЕРОЛОГИЧЕСКОГО  ПРОФИЛЯ</vt:lpstr>
      <vt:lpstr>АМБУЛАТОРНАЯ ПОМОЩЬ ПАЦИЕНТАМ  ДЕРМАТОВЕНЕРОЛОГИЧЕСКОГО  ПРОФИЛЯ</vt:lpstr>
      <vt:lpstr>АМБУЛАТОРНАЯ ПОМОЩЬ ПАЦИЕНТАМ  ДЕРМАТОВЕНЕРОЛОГИЧЕСКОГО  ПРОФИЛЯ </vt:lpstr>
      <vt:lpstr>КОЕЧНЫЙ ФОНД  ДЕРМАТОВЕНЕРОЛОГИЧЕСКОЙ СЛУЖБЫ</vt:lpstr>
      <vt:lpstr>Основные показатели круглосуточного стационара</vt:lpstr>
      <vt:lpstr>Основные показатели круглосуточного стационара</vt:lpstr>
      <vt:lpstr>Основные показатели дневного стационара</vt:lpstr>
      <vt:lpstr>Презентация PowerPoint</vt:lpstr>
      <vt:lpstr>Презентация PowerPoint</vt:lpstr>
      <vt:lpstr>Обеспеченность лекарственными средствами и изделиями медицинского назначения ОКВД </vt:lpstr>
      <vt:lpstr>Обеспеченность лекарственными средствами</vt:lpstr>
      <vt:lpstr>        Динамика показателей заболеваемости ИППП в Атырауской области ( 2011 – 2018 г.г.)</vt:lpstr>
      <vt:lpstr>Структура показателей заболеваемостиИППП в Атырауской области  за  2018 год ( на 100 тыс.населения)</vt:lpstr>
      <vt:lpstr>Динамика показателей заболеваемости  сифилисом в Атырауской области</vt:lpstr>
      <vt:lpstr>Сифилис среди беременных </vt:lpstr>
      <vt:lpstr>Структура различных клинико – серологических  вариантов сифилиса в Атырауской области  за 2018 год</vt:lpstr>
      <vt:lpstr>Заболеваемость врожденным сифилисом   </vt:lpstr>
      <vt:lpstr>Презентация PowerPoint</vt:lpstr>
      <vt:lpstr>Презентация PowerPoint</vt:lpstr>
      <vt:lpstr>  Динамика показателей заболеваемости                     гонококковой инфекцией в Атырауской области</vt:lpstr>
      <vt:lpstr>Возрастная структура пациентов гонореей</vt:lpstr>
      <vt:lpstr>Динамика показателей заболеваемости  микроспорией в Атырауской области</vt:lpstr>
      <vt:lpstr>  Показатели заболеваемости  микроспорией в Атырауской области</vt:lpstr>
      <vt:lpstr>Презентация PowerPoint</vt:lpstr>
      <vt:lpstr>Заболеваемость псориазом по районам </vt:lpstr>
      <vt:lpstr>Оказание лечебно-консультативной и  организационно-методической помощи в  районах Атырауской области</vt:lpstr>
      <vt:lpstr>Исполнение мероприятий  по обследованию на ИППП</vt:lpstr>
      <vt:lpstr>Презентация PowerPoint</vt:lpstr>
      <vt:lpstr>Участие и проведение семинаров, конференции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  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ОТЧЕТ Тарасова 30 апреля 2015 новый.ppt</dc:title>
  <dc:creator>Zhuchkov</dc:creator>
  <cp:lastModifiedBy>Orgotdel</cp:lastModifiedBy>
  <cp:revision>136</cp:revision>
  <cp:lastPrinted>2019-01-30T04:59:22Z</cp:lastPrinted>
  <dcterms:created xsi:type="dcterms:W3CDTF">2018-10-23T07:39:38Z</dcterms:created>
  <dcterms:modified xsi:type="dcterms:W3CDTF">2019-02-01T04:54:30Z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2015-05-06T00:00:00Z</vt:filetime>
  </property>
  <property fmtid="{D5CDD505-2E9C-101B-9397-08002B2CF9AE}" pid="3" name="Creator">
    <vt:lpwstr>Microsoft PowerPoint - ОТЧЕТ Тарасова 30 апреля 2015 новый.ppt</vt:lpwstr>
  </property>
  <property fmtid="{D5CDD505-2E9C-101B-9397-08002B2CF9AE}" pid="4" name="LastSaved">
    <vt:filetime>2018-10-23T00:00:00Z</vt:filetime>
  </property>
</Properties>
</file>