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41"/>
  </p:notesMasterIdLst>
  <p:handoutMasterIdLst>
    <p:handoutMasterId r:id="rId42"/>
  </p:handoutMasterIdLst>
  <p:sldIdLst>
    <p:sldId id="256" r:id="rId2"/>
    <p:sldId id="467" r:id="rId3"/>
    <p:sldId id="529" r:id="rId4"/>
    <p:sldId id="502" r:id="rId5"/>
    <p:sldId id="454" r:id="rId6"/>
    <p:sldId id="472" r:id="rId7"/>
    <p:sldId id="430" r:id="rId8"/>
    <p:sldId id="474" r:id="rId9"/>
    <p:sldId id="432" r:id="rId10"/>
    <p:sldId id="521" r:id="rId11"/>
    <p:sldId id="435" r:id="rId12"/>
    <p:sldId id="524" r:id="rId13"/>
    <p:sldId id="525" r:id="rId14"/>
    <p:sldId id="526" r:id="rId15"/>
    <p:sldId id="490" r:id="rId16"/>
    <p:sldId id="491" r:id="rId17"/>
    <p:sldId id="532" r:id="rId18"/>
    <p:sldId id="465" r:id="rId19"/>
    <p:sldId id="531" r:id="rId20"/>
    <p:sldId id="393" r:id="rId21"/>
    <p:sldId id="386" r:id="rId22"/>
    <p:sldId id="387" r:id="rId23"/>
    <p:sldId id="388" r:id="rId24"/>
    <p:sldId id="390" r:id="rId25"/>
    <p:sldId id="460" r:id="rId26"/>
    <p:sldId id="455" r:id="rId27"/>
    <p:sldId id="456" r:id="rId28"/>
    <p:sldId id="541" r:id="rId29"/>
    <p:sldId id="533" r:id="rId30"/>
    <p:sldId id="540" r:id="rId31"/>
    <p:sldId id="534" r:id="rId32"/>
    <p:sldId id="535" r:id="rId33"/>
    <p:sldId id="536" r:id="rId34"/>
    <p:sldId id="537" r:id="rId35"/>
    <p:sldId id="538" r:id="rId36"/>
    <p:sldId id="539" r:id="rId37"/>
    <p:sldId id="501" r:id="rId38"/>
    <p:sldId id="514" r:id="rId39"/>
    <p:sldId id="342" r:id="rId40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BD8"/>
    <a:srgbClr val="AE78D6"/>
    <a:srgbClr val="EFE7EC"/>
    <a:srgbClr val="FFFFFF"/>
    <a:srgbClr val="000099"/>
    <a:srgbClr val="908870"/>
    <a:srgbClr val="659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265" autoAdjust="0"/>
    <p:restoredTop sz="97200" autoAdjust="0"/>
  </p:normalViewPr>
  <p:slideViewPr>
    <p:cSldViewPr>
      <p:cViewPr>
        <p:scale>
          <a:sx n="68" d="100"/>
          <a:sy n="68" d="100"/>
        </p:scale>
        <p:origin x="-1728" y="-22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46" y="67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2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/>
              <a:t>201</a:t>
            </a:r>
            <a:r>
              <a:rPr lang="ru-RU" dirty="0" smtClean="0"/>
              <a:t>8 г.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8"/>
          <c:dPt>
            <c:idx val="0"/>
            <c:bubble3D val="0"/>
            <c:explosion val="10"/>
          </c:dPt>
          <c:cat>
            <c:strRef>
              <c:f>Лист1!$A$2:$A$5</c:f>
              <c:strCache>
                <c:ptCount val="2"/>
                <c:pt idx="0">
                  <c:v>Через портал гос.закупок</c:v>
                </c:pt>
                <c:pt idx="1">
                  <c:v>СК -Фармация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2"/>
                <c:pt idx="0">
                  <c:v>18500000</c:v>
                </c:pt>
                <c:pt idx="1">
                  <c:v>12520743.82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/>
              <a:t>201</a:t>
            </a:r>
            <a:r>
              <a:rPr lang="ru-RU" dirty="0" smtClean="0"/>
              <a:t>9 г.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1"/>
            <c:bubble3D val="0"/>
            <c:explosion val="11"/>
          </c:dPt>
          <c:cat>
            <c:strRef>
              <c:f>Лист1!$A$2:$A$5</c:f>
              <c:strCache>
                <c:ptCount val="2"/>
                <c:pt idx="0">
                  <c:v>Через портал гос.закупок</c:v>
                </c:pt>
                <c:pt idx="1">
                  <c:v>СК-Фармация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">
                  <c:v>28788000</c:v>
                </c:pt>
                <c:pt idx="1">
                  <c:v>10009484.26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55593691814166E-2"/>
          <c:y val="4.4861391929187727E-2"/>
          <c:w val="0.88308286784664247"/>
          <c:h val="0.73416441981518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мес 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ИППП </c:v>
                </c:pt>
                <c:pt idx="1">
                  <c:v>ЗКЗ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37.700000000000003</c:v>
                </c:pt>
                <c:pt idx="1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мес 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ИППП </c:v>
                </c:pt>
                <c:pt idx="1">
                  <c:v>ЗКЗ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32.299999999999997</c:v>
                </c:pt>
                <c:pt idx="1">
                  <c:v>10.4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ИППП </c:v>
                </c:pt>
                <c:pt idx="1">
                  <c:v>ЗКЗ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1025792"/>
        <c:axId val="71027328"/>
      </c:barChart>
      <c:catAx>
        <c:axId val="710257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027328"/>
        <c:crosses val="autoZero"/>
        <c:auto val="1"/>
        <c:lblAlgn val="ctr"/>
        <c:lblOffset val="100"/>
        <c:noMultiLvlLbl val="0"/>
      </c:catAx>
      <c:valAx>
        <c:axId val="71027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1025792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505531423698914E-2"/>
          <c:y val="3.1214654665584141E-2"/>
          <c:w val="0.91582426504316861"/>
          <c:h val="0.652812928693417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мес 2018г.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50"/>
              </a:solidFill>
            </a:ln>
            <a:effectLst>
              <a:outerShdw blurRad="76200" dist="50800" sx="1000" sy="1000" rotWithShape="0">
                <a:srgbClr val="4E3B30"/>
              </a:outerShdw>
            </a:effectLst>
          </c:spPr>
          <c:invertIfNegative val="0"/>
          <c:dLbls>
            <c:dLbl>
              <c:idx val="4"/>
              <c:layout>
                <c:manualLayout>
                  <c:x val="1.3234032930858951E-3"/>
                  <c:y val="-1.4141315164580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234032930858951E-3"/>
                  <c:y val="-1.212112728392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7"/>
                <c:pt idx="0">
                  <c:v>Сифилис</c:v>
                </c:pt>
                <c:pt idx="1">
                  <c:v>Гонорея</c:v>
                </c:pt>
                <c:pt idx="2">
                  <c:v>Трихомониаз</c:v>
                </c:pt>
                <c:pt idx="3">
                  <c:v>Хламидиоз</c:v>
                </c:pt>
                <c:pt idx="4">
                  <c:v>Гарднереллез</c:v>
                </c:pt>
                <c:pt idx="5">
                  <c:v>Уреа-микоплазмоз</c:v>
                </c:pt>
                <c:pt idx="6">
                  <c:v>Дерматомикозы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7.6</c:v>
                </c:pt>
                <c:pt idx="1">
                  <c:v>3.8</c:v>
                </c:pt>
                <c:pt idx="2">
                  <c:v>3.8</c:v>
                </c:pt>
                <c:pt idx="3">
                  <c:v>5.8</c:v>
                </c:pt>
                <c:pt idx="4">
                  <c:v>6.3</c:v>
                </c:pt>
                <c:pt idx="5">
                  <c:v>5.3</c:v>
                </c:pt>
                <c:pt idx="6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мес 2019г.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4"/>
              <c:layout>
                <c:manualLayout>
                  <c:x val="5.2936131723437026E-3"/>
                  <c:y val="-2.222206668719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936131723437026E-3"/>
                  <c:y val="-1.010093940327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7"/>
                <c:pt idx="0">
                  <c:v>Сифилис</c:v>
                </c:pt>
                <c:pt idx="1">
                  <c:v>Гонорея</c:v>
                </c:pt>
                <c:pt idx="2">
                  <c:v>Трихомониаз</c:v>
                </c:pt>
                <c:pt idx="3">
                  <c:v>Хламидиоз</c:v>
                </c:pt>
                <c:pt idx="4">
                  <c:v>Гарднереллез</c:v>
                </c:pt>
                <c:pt idx="5">
                  <c:v>Уреа-микоплазмоз</c:v>
                </c:pt>
                <c:pt idx="6">
                  <c:v>Дерматомикозы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7.5</c:v>
                </c:pt>
                <c:pt idx="1">
                  <c:v>1.9</c:v>
                </c:pt>
                <c:pt idx="2">
                  <c:v>1.4</c:v>
                </c:pt>
                <c:pt idx="3">
                  <c:v>4.4000000000000004</c:v>
                </c:pt>
                <c:pt idx="4">
                  <c:v>8</c:v>
                </c:pt>
                <c:pt idx="5">
                  <c:v>6.3</c:v>
                </c:pt>
                <c:pt idx="6">
                  <c:v>10.4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71087616"/>
        <c:axId val="71089152"/>
        <c:axId val="71020544"/>
      </c:bar3DChart>
      <c:catAx>
        <c:axId val="71087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089152"/>
        <c:crosses val="autoZero"/>
        <c:auto val="1"/>
        <c:lblAlgn val="ctr"/>
        <c:lblOffset val="100"/>
        <c:noMultiLvlLbl val="0"/>
      </c:catAx>
      <c:valAx>
        <c:axId val="7108915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71087616"/>
        <c:crosses val="autoZero"/>
        <c:crossBetween val="between"/>
      </c:valAx>
      <c:serAx>
        <c:axId val="71020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0891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301994301994297E-2"/>
          <c:y val="3.6001406993695542E-2"/>
          <c:w val="0.98069800569802046"/>
          <c:h val="0.4263064957240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мес 2018г.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8"/>
                <c:pt idx="0">
                  <c:v>г.Атырау</c:v>
                </c:pt>
                <c:pt idx="1">
                  <c:v>Курмангазинский р/н</c:v>
                </c:pt>
                <c:pt idx="2">
                  <c:v>Индерский р/н</c:v>
                </c:pt>
                <c:pt idx="3">
                  <c:v>Жылыойский р/н</c:v>
                </c:pt>
                <c:pt idx="4">
                  <c:v>Макатский р/н</c:v>
                </c:pt>
                <c:pt idx="5">
                  <c:v>Махамбетский р/н</c:v>
                </c:pt>
                <c:pt idx="6">
                  <c:v>Исатайский р/н</c:v>
                </c:pt>
                <c:pt idx="7">
                  <c:v>Кызылкугинский р/н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9.6999999999999993</c:v>
                </c:pt>
                <c:pt idx="1">
                  <c:v>8.6999999999999993</c:v>
                </c:pt>
                <c:pt idx="2">
                  <c:v>3.1</c:v>
                </c:pt>
                <c:pt idx="3">
                  <c:v>3.6</c:v>
                </c:pt>
                <c:pt idx="4">
                  <c:v>0</c:v>
                </c:pt>
                <c:pt idx="5">
                  <c:v>2.9</c:v>
                </c:pt>
                <c:pt idx="6">
                  <c:v>11.2</c:v>
                </c:pt>
                <c:pt idx="7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мес 2019г.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8"/>
                <c:pt idx="0">
                  <c:v>г.Атырау</c:v>
                </c:pt>
                <c:pt idx="1">
                  <c:v>Курмангазинский р/н</c:v>
                </c:pt>
                <c:pt idx="2">
                  <c:v>Индерский р/н</c:v>
                </c:pt>
                <c:pt idx="3">
                  <c:v>Жылыойский р/н</c:v>
                </c:pt>
                <c:pt idx="4">
                  <c:v>Макатский р/н</c:v>
                </c:pt>
                <c:pt idx="5">
                  <c:v>Махамбетский р/н</c:v>
                </c:pt>
                <c:pt idx="6">
                  <c:v>Исатайский р/н</c:v>
                </c:pt>
                <c:pt idx="7">
                  <c:v>Кызылкугинский р/н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8.8000000000000007</c:v>
                </c:pt>
                <c:pt idx="1">
                  <c:v>8.6999999999999993</c:v>
                </c:pt>
                <c:pt idx="2">
                  <c:v>3.1</c:v>
                </c:pt>
                <c:pt idx="3">
                  <c:v>4.8</c:v>
                </c:pt>
                <c:pt idx="4">
                  <c:v>13.1</c:v>
                </c:pt>
                <c:pt idx="5">
                  <c:v>5.7</c:v>
                </c:pt>
                <c:pt idx="6">
                  <c:v>0</c:v>
                </c:pt>
                <c:pt idx="7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889664"/>
        <c:axId val="33924224"/>
      </c:barChart>
      <c:catAx>
        <c:axId val="33889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924224"/>
        <c:crosses val="autoZero"/>
        <c:auto val="1"/>
        <c:lblAlgn val="ctr"/>
        <c:lblOffset val="100"/>
        <c:noMultiLvlLbl val="0"/>
      </c:catAx>
      <c:valAx>
        <c:axId val="339242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388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771522309711419"/>
          <c:y val="0.73834673267573503"/>
          <c:w val="0.48860959687731342"/>
          <c:h val="0.1059743762762501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26809789801915E-2"/>
          <c:y val="0"/>
          <c:w val="0.9379573546896387"/>
          <c:h val="0.667843995758201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мес.2018г.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г.Атырау</c:v>
                </c:pt>
                <c:pt idx="1">
                  <c:v>Курмангазинский р/н</c:v>
                </c:pt>
                <c:pt idx="2">
                  <c:v>Индерский р/н</c:v>
                </c:pt>
                <c:pt idx="3">
                  <c:v>Жылыойский р/н</c:v>
                </c:pt>
                <c:pt idx="4">
                  <c:v>Макатский р/н</c:v>
                </c:pt>
                <c:pt idx="5">
                  <c:v>Махамбетский р/н</c:v>
                </c:pt>
                <c:pt idx="6">
                  <c:v>Исатайский р/н</c:v>
                </c:pt>
                <c:pt idx="7">
                  <c:v>Кызылкугинский р/н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26.2</c:v>
                </c:pt>
                <c:pt idx="7">
                  <c:v>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мес.2019г.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FFFF00"/>
              </a:solidFill>
            </a:ln>
            <a:effectLst>
              <a:outerShdw dist="342900" dir="5400000" sx="83000" sy="83000" rotWithShape="0">
                <a:srgbClr val="000000">
                  <a:alpha val="44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000099"/>
                </a:solidFill>
              </a:ln>
              <a:effectLst>
                <a:outerShdw dist="342900" dir="5400000" sx="83000" sy="83000" rotWithShape="0">
                  <a:srgbClr val="000000">
                    <a:alpha val="44000"/>
                  </a:srgbClr>
                </a:outerShdw>
              </a:effectLst>
            </c:spPr>
          </c:dPt>
          <c:cat>
            <c:strRef>
              <c:f>Лист1!$A$2:$A$9</c:f>
              <c:strCache>
                <c:ptCount val="8"/>
                <c:pt idx="0">
                  <c:v>г.Атырау</c:v>
                </c:pt>
                <c:pt idx="1">
                  <c:v>Курмангазинский р/н</c:v>
                </c:pt>
                <c:pt idx="2">
                  <c:v>Индерский р/н</c:v>
                </c:pt>
                <c:pt idx="3">
                  <c:v>Жылыойский р/н</c:v>
                </c:pt>
                <c:pt idx="4">
                  <c:v>Макатский р/н</c:v>
                </c:pt>
                <c:pt idx="5">
                  <c:v>Махамбетский р/н</c:v>
                </c:pt>
                <c:pt idx="6">
                  <c:v>Исатайский р/н</c:v>
                </c:pt>
                <c:pt idx="7">
                  <c:v>Кызылкугинский р/н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0</c:v>
                </c:pt>
                <c:pt idx="2">
                  <c:v>0</c:v>
                </c:pt>
                <c:pt idx="3">
                  <c:v>1.2</c:v>
                </c:pt>
                <c:pt idx="4">
                  <c:v>0</c:v>
                </c:pt>
                <c:pt idx="5">
                  <c:v>0</c:v>
                </c:pt>
                <c:pt idx="6">
                  <c:v>11.2</c:v>
                </c:pt>
                <c:pt idx="7">
                  <c:v>0</c:v>
                </c:pt>
              </c:numCache>
            </c:numRef>
          </c:val>
          <c:shape val="box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968512"/>
        <c:axId val="33970048"/>
        <c:axId val="31858176"/>
      </c:bar3DChart>
      <c:catAx>
        <c:axId val="33968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970048"/>
        <c:crosses val="autoZero"/>
        <c:auto val="1"/>
        <c:lblAlgn val="ctr"/>
        <c:lblOffset val="100"/>
        <c:noMultiLvlLbl val="0"/>
      </c:catAx>
      <c:valAx>
        <c:axId val="33970048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one"/>
        <c:crossAx val="33968512"/>
        <c:crosses val="autoZero"/>
        <c:crossBetween val="between"/>
      </c:valAx>
      <c:serAx>
        <c:axId val="31858176"/>
        <c:scaling>
          <c:orientation val="minMax"/>
        </c:scaling>
        <c:delete val="1"/>
        <c:axPos val="b"/>
        <c:majorTickMark val="out"/>
        <c:minorTickMark val="none"/>
        <c:tickLblPos val="none"/>
        <c:crossAx val="33970048"/>
        <c:crosses val="autoZero"/>
      </c:serAx>
    </c:plotArea>
    <c:legend>
      <c:legendPos val="r"/>
      <c:layout>
        <c:manualLayout>
          <c:xMode val="edge"/>
          <c:yMode val="edge"/>
          <c:x val="0.5952514749758846"/>
          <c:y val="0.85552507953005363"/>
          <c:w val="0.36325347152118803"/>
          <c:h val="0.1228105759615328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schemeClr val="tx1">
          <a:alpha val="40000"/>
        </a:schemeClr>
      </a:out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5906698936204"/>
          <c:y val="4.4744364692177498E-2"/>
          <c:w val="0.86492977754524203"/>
          <c:h val="0.6031300625074247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мес.2018г.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г.Атырау</c:v>
                </c:pt>
                <c:pt idx="1">
                  <c:v>Курмангазинский р/н</c:v>
                </c:pt>
                <c:pt idx="2">
                  <c:v>Индерский р/н</c:v>
                </c:pt>
                <c:pt idx="3">
                  <c:v>Жылыойский р/н</c:v>
                </c:pt>
                <c:pt idx="4">
                  <c:v>Макатский р/н</c:v>
                </c:pt>
                <c:pt idx="5">
                  <c:v>Махамбетский р/н</c:v>
                </c:pt>
                <c:pt idx="6">
                  <c:v>Исатайский р/н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0</c:v>
                </c:pt>
                <c:pt idx="2">
                  <c:v>0</c:v>
                </c:pt>
                <c:pt idx="3">
                  <c:v>2.4</c:v>
                </c:pt>
                <c:pt idx="4">
                  <c:v>0</c:v>
                </c:pt>
                <c:pt idx="5">
                  <c:v>0</c:v>
                </c:pt>
                <c:pt idx="6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мес.2019г.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г.Атырау</c:v>
                </c:pt>
                <c:pt idx="1">
                  <c:v>Курмангазинский р/н</c:v>
                </c:pt>
                <c:pt idx="2">
                  <c:v>Индерский р/н</c:v>
                </c:pt>
                <c:pt idx="3">
                  <c:v>Жылыойский р/н</c:v>
                </c:pt>
                <c:pt idx="4">
                  <c:v>Макатский р/н</c:v>
                </c:pt>
                <c:pt idx="5">
                  <c:v>Махамбетский р/н</c:v>
                </c:pt>
                <c:pt idx="6">
                  <c:v>Исатайский р/н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0.6</c:v>
                </c:pt>
                <c:pt idx="1">
                  <c:v>1.7</c:v>
                </c:pt>
                <c:pt idx="2">
                  <c:v>3.1</c:v>
                </c:pt>
                <c:pt idx="3">
                  <c:v>0</c:v>
                </c:pt>
                <c:pt idx="4">
                  <c:v>13.1</c:v>
                </c:pt>
                <c:pt idx="5">
                  <c:v>0</c:v>
                </c:pt>
                <c:pt idx="6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121216"/>
        <c:axId val="34122752"/>
        <c:axId val="71168896"/>
      </c:bar3DChart>
      <c:catAx>
        <c:axId val="3412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22752"/>
        <c:crosses val="autoZero"/>
        <c:auto val="1"/>
        <c:lblAlgn val="ctr"/>
        <c:lblOffset val="100"/>
        <c:noMultiLvlLbl val="0"/>
      </c:catAx>
      <c:valAx>
        <c:axId val="3412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21216"/>
        <c:crosses val="autoZero"/>
        <c:crossBetween val="between"/>
      </c:valAx>
      <c:serAx>
        <c:axId val="71168896"/>
        <c:scaling>
          <c:orientation val="minMax"/>
        </c:scaling>
        <c:delete val="1"/>
        <c:axPos val="b"/>
        <c:majorTickMark val="out"/>
        <c:minorTickMark val="none"/>
        <c:tickLblPos val="none"/>
        <c:crossAx val="34122752"/>
        <c:crosses val="autoZero"/>
      </c:serAx>
    </c:plotArea>
    <c:legend>
      <c:legendPos val="r"/>
      <c:layout>
        <c:manualLayout>
          <c:xMode val="edge"/>
          <c:yMode val="edge"/>
          <c:x val="0.613093192910657"/>
          <c:y val="0.7984938459448645"/>
          <c:w val="0.34201176353812207"/>
          <c:h val="0.15865266775511611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802839255987443E-2"/>
          <c:y val="3.4499386580671865E-2"/>
          <c:w val="0.91582426504316861"/>
          <c:h val="0.80618849220993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мес.2018г.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г.Атырау</c:v>
                </c:pt>
                <c:pt idx="1">
                  <c:v>Индерский р/н</c:v>
                </c:pt>
                <c:pt idx="2">
                  <c:v>Макатский р/н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49.7</c:v>
                </c:pt>
                <c:pt idx="1">
                  <c:v>56.4</c:v>
                </c:pt>
                <c:pt idx="2">
                  <c:v>92.8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мес.2019г.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г.Атырау</c:v>
                </c:pt>
                <c:pt idx="1">
                  <c:v>Индерский р/н</c:v>
                </c:pt>
                <c:pt idx="2">
                  <c:v>Макатский р/н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37.299999999999997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7891200"/>
        <c:axId val="67892736"/>
        <c:axId val="71170688"/>
      </c:bar3DChart>
      <c:catAx>
        <c:axId val="67891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892736"/>
        <c:crosses val="autoZero"/>
        <c:auto val="1"/>
        <c:lblAlgn val="ctr"/>
        <c:lblOffset val="100"/>
        <c:noMultiLvlLbl val="0"/>
      </c:catAx>
      <c:valAx>
        <c:axId val="6789273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67891200"/>
        <c:crosses val="autoZero"/>
        <c:crossBetween val="between"/>
      </c:valAx>
      <c:serAx>
        <c:axId val="7117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89273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F19C8-65C1-4D61-885C-209A4FAB4D54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BDD711-AD33-4EE1-96A3-ABB04922C92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Общее количество врачей - 25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711C58-3908-4032-9F79-2225FDF31BC5}" type="parTrans" cxnId="{DF336DDE-BF0C-4731-808F-0EF578DCB595}">
      <dgm:prSet/>
      <dgm:spPr/>
      <dgm:t>
        <a:bodyPr/>
        <a:lstStyle/>
        <a:p>
          <a:endParaRPr lang="ru-RU"/>
        </a:p>
      </dgm:t>
    </dgm:pt>
    <dgm:pt modelId="{58DBE015-A92D-439D-9291-3699BD3156B5}" type="sibTrans" cxnId="{DF336DDE-BF0C-4731-808F-0EF578DCB595}">
      <dgm:prSet/>
      <dgm:spPr/>
      <dgm:t>
        <a:bodyPr/>
        <a:lstStyle/>
        <a:p>
          <a:endParaRPr lang="ru-RU"/>
        </a:p>
      </dgm:t>
    </dgm:pt>
    <dgm:pt modelId="{7AE06DF8-B3BC-470D-BBD3-F4BB9939A48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Государственный сектор –19 врачей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0310A-3694-4103-BBB6-D6D90A4AEA93}" type="parTrans" cxnId="{C40CEFAE-5492-4DA8-9018-5054229F1695}">
      <dgm:prSet/>
      <dgm:spPr/>
      <dgm:t>
        <a:bodyPr/>
        <a:lstStyle/>
        <a:p>
          <a:endParaRPr lang="ru-RU"/>
        </a:p>
      </dgm:t>
    </dgm:pt>
    <dgm:pt modelId="{441455CB-0F9F-49DA-8425-9B97CED9D812}" type="sibTrans" cxnId="{C40CEFAE-5492-4DA8-9018-5054229F1695}">
      <dgm:prSet/>
      <dgm:spPr/>
      <dgm:t>
        <a:bodyPr/>
        <a:lstStyle/>
        <a:p>
          <a:endParaRPr lang="ru-RU"/>
        </a:p>
      </dgm:t>
    </dgm:pt>
    <dgm:pt modelId="{3842F1C1-6632-4501-BE08-44C18A5E4E7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ПМСП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Дерматологические кабинеты при поликлиниках и ЦРБ- 7 врачей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DFCBB37-DCB3-4657-8E87-36D04BA60BFB}" type="parTrans" cxnId="{FDFF5D75-6347-41CE-A96A-164F32CED5F3}">
      <dgm:prSet/>
      <dgm:spPr/>
      <dgm:t>
        <a:bodyPr/>
        <a:lstStyle/>
        <a:p>
          <a:endParaRPr lang="ru-RU"/>
        </a:p>
      </dgm:t>
    </dgm:pt>
    <dgm:pt modelId="{46A0853A-8847-415B-9FB3-79484135E64A}" type="sibTrans" cxnId="{FDFF5D75-6347-41CE-A96A-164F32CED5F3}">
      <dgm:prSet/>
      <dgm:spPr/>
      <dgm:t>
        <a:bodyPr/>
        <a:lstStyle/>
        <a:p>
          <a:endParaRPr lang="ru-RU"/>
        </a:p>
      </dgm:t>
    </dgm:pt>
    <dgm:pt modelId="{D9FE8734-741C-4B96-A9E7-030A705DFC6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ОКВД-11 врач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2BE4636-9A13-46D4-91F0-0B6E0D75CCE3}" type="parTrans" cxnId="{A696DABC-2174-480E-966B-6D3B31C2A95B}">
      <dgm:prSet/>
      <dgm:spPr/>
      <dgm:t>
        <a:bodyPr/>
        <a:lstStyle/>
        <a:p>
          <a:endParaRPr lang="ru-RU"/>
        </a:p>
      </dgm:t>
    </dgm:pt>
    <dgm:pt modelId="{FD1BB7DB-009D-49C5-92E3-9820E1592FD0}" type="sibTrans" cxnId="{A696DABC-2174-480E-966B-6D3B31C2A95B}">
      <dgm:prSet/>
      <dgm:spPr/>
      <dgm:t>
        <a:bodyPr/>
        <a:lstStyle/>
        <a:p>
          <a:endParaRPr lang="ru-RU"/>
        </a:p>
      </dgm:t>
    </dgm:pt>
    <dgm:pt modelId="{5F81DB78-1D44-4978-8B03-67CDD043F8AE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Частные учреждения – 6 врачей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98C0E2-36FF-4B3E-A7F1-B589CB3A9AF9}" type="parTrans" cxnId="{942EF2BE-62D1-4D73-B4D9-E6C91C47999E}">
      <dgm:prSet/>
      <dgm:spPr/>
      <dgm:t>
        <a:bodyPr/>
        <a:lstStyle/>
        <a:p>
          <a:endParaRPr lang="ru-RU"/>
        </a:p>
      </dgm:t>
    </dgm:pt>
    <dgm:pt modelId="{9A27D9E5-06A6-4FA8-A928-50C31BB333C5}" type="sibTrans" cxnId="{942EF2BE-62D1-4D73-B4D9-E6C91C47999E}">
      <dgm:prSet/>
      <dgm:spPr/>
      <dgm:t>
        <a:bodyPr/>
        <a:lstStyle/>
        <a:p>
          <a:endParaRPr lang="ru-RU"/>
        </a:p>
      </dgm:t>
    </dgm:pt>
    <dgm:pt modelId="{3559C61B-AFD2-49D4-97D4-97A3E08DFC4E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ТОО КВД «Дархан»-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врач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9746448-861D-4C9F-83A2-B734D071A48A}" type="parTrans" cxnId="{577524D6-9409-467A-AB7F-829EA3B3DB7E}">
      <dgm:prSet/>
      <dgm:spPr/>
      <dgm:t>
        <a:bodyPr/>
        <a:lstStyle/>
        <a:p>
          <a:endParaRPr lang="ru-RU"/>
        </a:p>
      </dgm:t>
    </dgm:pt>
    <dgm:pt modelId="{CE23E231-0498-41CD-81E7-97EBBC642729}" type="sibTrans" cxnId="{577524D6-9409-467A-AB7F-829EA3B3DB7E}">
      <dgm:prSet/>
      <dgm:spPr/>
      <dgm:t>
        <a:bodyPr/>
        <a:lstStyle/>
        <a:p>
          <a:endParaRPr lang="ru-RU"/>
        </a:p>
      </dgm:t>
    </dgm:pt>
    <dgm:pt modelId="{FB3F348C-9E87-45C6-A336-155169BBA70D}" type="pres">
      <dgm:prSet presAssocID="{1D0F19C8-65C1-4D61-885C-209A4FAB4D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7C763-657B-4A0E-9818-A0B4E8F2A6E7}" type="pres">
      <dgm:prSet presAssocID="{9ABDD711-AD33-4EE1-96A3-ABB04922C92F}" presName="root1" presStyleCnt="0"/>
      <dgm:spPr/>
    </dgm:pt>
    <dgm:pt modelId="{1B5CB7B2-696C-46A5-9942-3B3CC21B0196}" type="pres">
      <dgm:prSet presAssocID="{9ABDD711-AD33-4EE1-96A3-ABB04922C92F}" presName="LevelOneTextNode" presStyleLbl="node0" presStyleIdx="0" presStyleCnt="1" custScaleX="122277" custScaleY="292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F0E2F6-BAB9-4283-B8D7-B7CC2DEBB301}" type="pres">
      <dgm:prSet presAssocID="{9ABDD711-AD33-4EE1-96A3-ABB04922C92F}" presName="level2hierChild" presStyleCnt="0"/>
      <dgm:spPr/>
    </dgm:pt>
    <dgm:pt modelId="{4910F5CB-A410-418F-90B1-1EFD50457CCC}" type="pres">
      <dgm:prSet presAssocID="{4580310A-3694-4103-BBB6-D6D90A4AEA9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6D0D62E-A504-4AF5-8380-CD16A242A5C9}" type="pres">
      <dgm:prSet presAssocID="{4580310A-3694-4103-BBB6-D6D90A4AEA9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37337BF-8565-4FF1-B5E9-0D0427F85C6A}" type="pres">
      <dgm:prSet presAssocID="{7AE06DF8-B3BC-470D-BBD3-F4BB9939A48F}" presName="root2" presStyleCnt="0"/>
      <dgm:spPr/>
    </dgm:pt>
    <dgm:pt modelId="{0AAE25C1-B0A5-4C86-BB72-D84EEC2636F5}" type="pres">
      <dgm:prSet presAssocID="{7AE06DF8-B3BC-470D-BBD3-F4BB9939A48F}" presName="LevelTwoTextNode" presStyleLbl="node2" presStyleIdx="0" presStyleCnt="2" custScaleX="108740" custScaleY="179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3CF925-8C70-4E08-8E5B-05E741D10143}" type="pres">
      <dgm:prSet presAssocID="{7AE06DF8-B3BC-470D-BBD3-F4BB9939A48F}" presName="level3hierChild" presStyleCnt="0"/>
      <dgm:spPr/>
    </dgm:pt>
    <dgm:pt modelId="{1F7FE72D-DD50-4FB8-8D25-4BBA13881AC2}" type="pres">
      <dgm:prSet presAssocID="{EDFCBB37-DCB3-4657-8E87-36D04BA60BF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C2984060-98BF-4B81-A09C-78994A204851}" type="pres">
      <dgm:prSet presAssocID="{EDFCBB37-DCB3-4657-8E87-36D04BA60BF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14CCDA51-257A-4ADC-82F4-D14058FB8FD2}" type="pres">
      <dgm:prSet presAssocID="{3842F1C1-6632-4501-BE08-44C18A5E4E70}" presName="root2" presStyleCnt="0"/>
      <dgm:spPr/>
    </dgm:pt>
    <dgm:pt modelId="{07F4EC16-30E3-436C-8E6C-5CB746BA4045}" type="pres">
      <dgm:prSet presAssocID="{3842F1C1-6632-4501-BE08-44C18A5E4E70}" presName="LevelTwoTextNode" presStyleLbl="node3" presStyleIdx="0" presStyleCnt="3" custScaleX="131630" custScaleY="168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7C434-EBC4-4667-BBB5-0AB348929550}" type="pres">
      <dgm:prSet presAssocID="{3842F1C1-6632-4501-BE08-44C18A5E4E70}" presName="level3hierChild" presStyleCnt="0"/>
      <dgm:spPr/>
    </dgm:pt>
    <dgm:pt modelId="{0B5D770F-6223-4A66-9D45-D533C9477686}" type="pres">
      <dgm:prSet presAssocID="{22BE4636-9A13-46D4-91F0-0B6E0D75CCE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D68AB548-877F-42D5-850C-2397ED5E642B}" type="pres">
      <dgm:prSet presAssocID="{22BE4636-9A13-46D4-91F0-0B6E0D75CCE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541F270-244F-4F18-AAFA-6FD6D2491046}" type="pres">
      <dgm:prSet presAssocID="{D9FE8734-741C-4B96-A9E7-030A705DFC64}" presName="root2" presStyleCnt="0"/>
      <dgm:spPr/>
    </dgm:pt>
    <dgm:pt modelId="{3F363D45-58B6-40DE-BDB6-59864E08FFA6}" type="pres">
      <dgm:prSet presAssocID="{D9FE8734-741C-4B96-A9E7-030A705DFC64}" presName="LevelTwoTextNode" presStyleLbl="node3" presStyleIdx="1" presStyleCnt="3" custScaleX="123811" custScaleY="146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D843D-CB7F-4C8D-954E-0CEE5C6AB662}" type="pres">
      <dgm:prSet presAssocID="{D9FE8734-741C-4B96-A9E7-030A705DFC64}" presName="level3hierChild" presStyleCnt="0"/>
      <dgm:spPr/>
    </dgm:pt>
    <dgm:pt modelId="{5A3B10AD-27DD-4AEC-9008-2C9C909A1188}" type="pres">
      <dgm:prSet presAssocID="{49746448-861D-4C9F-83A2-B734D071A48A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5536BD4-A768-4AFA-BA1B-9A4C602B4705}" type="pres">
      <dgm:prSet presAssocID="{49746448-861D-4C9F-83A2-B734D071A48A}" presName="connTx" presStyleLbl="parChTrans1D3" presStyleIdx="2" presStyleCnt="3"/>
      <dgm:spPr/>
      <dgm:t>
        <a:bodyPr/>
        <a:lstStyle/>
        <a:p>
          <a:endParaRPr lang="ru-RU"/>
        </a:p>
      </dgm:t>
    </dgm:pt>
    <dgm:pt modelId="{2AA88A01-C770-497A-82C5-8EA1E2768CC4}" type="pres">
      <dgm:prSet presAssocID="{3559C61B-AFD2-49D4-97D4-97A3E08DFC4E}" presName="root2" presStyleCnt="0"/>
      <dgm:spPr/>
    </dgm:pt>
    <dgm:pt modelId="{220986C8-C983-4E9D-A8B3-EDE23E90CACE}" type="pres">
      <dgm:prSet presAssocID="{3559C61B-AFD2-49D4-97D4-97A3E08DFC4E}" presName="LevelTwoTextNode" presStyleLbl="node3" presStyleIdx="2" presStyleCnt="3" custScaleX="132775" custScaleY="160030" custLinFactNeighborX="-661" custLinFactNeighborY="-2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18EC8-CAD8-46C0-82AA-49F541DEC9E7}" type="pres">
      <dgm:prSet presAssocID="{3559C61B-AFD2-49D4-97D4-97A3E08DFC4E}" presName="level3hierChild" presStyleCnt="0"/>
      <dgm:spPr/>
    </dgm:pt>
    <dgm:pt modelId="{DE9A932D-0FCD-4CA1-9D45-D6957455EF81}" type="pres">
      <dgm:prSet presAssocID="{BF98C0E2-36FF-4B3E-A7F1-B589CB3A9AF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31CE12D-C346-4BF6-A5FA-8703504F5C3B}" type="pres">
      <dgm:prSet presAssocID="{BF98C0E2-36FF-4B3E-A7F1-B589CB3A9AF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ECC2CC0-3C57-41E0-86CC-E4A158EF59B5}" type="pres">
      <dgm:prSet presAssocID="{5F81DB78-1D44-4978-8B03-67CDD043F8AE}" presName="root2" presStyleCnt="0"/>
      <dgm:spPr/>
    </dgm:pt>
    <dgm:pt modelId="{A2D5BB53-4256-4B4A-ABE3-C2C9E30343F8}" type="pres">
      <dgm:prSet presAssocID="{5F81DB78-1D44-4978-8B03-67CDD043F8AE}" presName="LevelTwoTextNode" presStyleLbl="node2" presStyleIdx="1" presStyleCnt="2" custScaleY="152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61CE4-DBB1-423A-BD47-B5B7DE9A2CC2}" type="pres">
      <dgm:prSet presAssocID="{5F81DB78-1D44-4978-8B03-67CDD043F8AE}" presName="level3hierChild" presStyleCnt="0"/>
      <dgm:spPr/>
    </dgm:pt>
  </dgm:ptLst>
  <dgm:cxnLst>
    <dgm:cxn modelId="{935A4C4F-3291-4DFB-84BD-405949D92B65}" type="presOf" srcId="{D9FE8734-741C-4B96-A9E7-030A705DFC64}" destId="{3F363D45-58B6-40DE-BDB6-59864E08FFA6}" srcOrd="0" destOrd="0" presId="urn:microsoft.com/office/officeart/2005/8/layout/hierarchy2"/>
    <dgm:cxn modelId="{942EF2BE-62D1-4D73-B4D9-E6C91C47999E}" srcId="{9ABDD711-AD33-4EE1-96A3-ABB04922C92F}" destId="{5F81DB78-1D44-4978-8B03-67CDD043F8AE}" srcOrd="1" destOrd="0" parTransId="{BF98C0E2-36FF-4B3E-A7F1-B589CB3A9AF9}" sibTransId="{9A27D9E5-06A6-4FA8-A928-50C31BB333C5}"/>
    <dgm:cxn modelId="{96BC9ED1-18E3-4480-89FF-40FB92500DC5}" type="presOf" srcId="{9ABDD711-AD33-4EE1-96A3-ABB04922C92F}" destId="{1B5CB7B2-696C-46A5-9942-3B3CC21B0196}" srcOrd="0" destOrd="0" presId="urn:microsoft.com/office/officeart/2005/8/layout/hierarchy2"/>
    <dgm:cxn modelId="{77C96E84-27BF-4AF2-9013-5DC7739BA3C7}" type="presOf" srcId="{49746448-861D-4C9F-83A2-B734D071A48A}" destId="{45536BD4-A768-4AFA-BA1B-9A4C602B4705}" srcOrd="1" destOrd="0" presId="urn:microsoft.com/office/officeart/2005/8/layout/hierarchy2"/>
    <dgm:cxn modelId="{548D772B-603F-4F0E-8D9A-FD7D02C3CE49}" type="presOf" srcId="{5F81DB78-1D44-4978-8B03-67CDD043F8AE}" destId="{A2D5BB53-4256-4B4A-ABE3-C2C9E30343F8}" srcOrd="0" destOrd="0" presId="urn:microsoft.com/office/officeart/2005/8/layout/hierarchy2"/>
    <dgm:cxn modelId="{0768C6E6-2A2E-4963-B378-EDA54B1C7E7B}" type="presOf" srcId="{4580310A-3694-4103-BBB6-D6D90A4AEA93}" destId="{F6D0D62E-A504-4AF5-8380-CD16A242A5C9}" srcOrd="1" destOrd="0" presId="urn:microsoft.com/office/officeart/2005/8/layout/hierarchy2"/>
    <dgm:cxn modelId="{128E854A-4FA1-4469-BC0F-480E9536E36F}" type="presOf" srcId="{4580310A-3694-4103-BBB6-D6D90A4AEA93}" destId="{4910F5CB-A410-418F-90B1-1EFD50457CCC}" srcOrd="0" destOrd="0" presId="urn:microsoft.com/office/officeart/2005/8/layout/hierarchy2"/>
    <dgm:cxn modelId="{143A53E8-8884-42F4-8B37-CFB27A6EB1C9}" type="presOf" srcId="{EDFCBB37-DCB3-4657-8E87-36D04BA60BFB}" destId="{C2984060-98BF-4B81-A09C-78994A204851}" srcOrd="1" destOrd="0" presId="urn:microsoft.com/office/officeart/2005/8/layout/hierarchy2"/>
    <dgm:cxn modelId="{48B1B493-8357-4DD2-89DD-0BC56FC08110}" type="presOf" srcId="{3842F1C1-6632-4501-BE08-44C18A5E4E70}" destId="{07F4EC16-30E3-436C-8E6C-5CB746BA4045}" srcOrd="0" destOrd="0" presId="urn:microsoft.com/office/officeart/2005/8/layout/hierarchy2"/>
    <dgm:cxn modelId="{FDFF5D75-6347-41CE-A96A-164F32CED5F3}" srcId="{7AE06DF8-B3BC-470D-BBD3-F4BB9939A48F}" destId="{3842F1C1-6632-4501-BE08-44C18A5E4E70}" srcOrd="0" destOrd="0" parTransId="{EDFCBB37-DCB3-4657-8E87-36D04BA60BFB}" sibTransId="{46A0853A-8847-415B-9FB3-79484135E64A}"/>
    <dgm:cxn modelId="{DF336DDE-BF0C-4731-808F-0EF578DCB595}" srcId="{1D0F19C8-65C1-4D61-885C-209A4FAB4D54}" destId="{9ABDD711-AD33-4EE1-96A3-ABB04922C92F}" srcOrd="0" destOrd="0" parTransId="{51711C58-3908-4032-9F79-2225FDF31BC5}" sibTransId="{58DBE015-A92D-439D-9291-3699BD3156B5}"/>
    <dgm:cxn modelId="{30DB969C-4706-43DE-97B3-F818245758D6}" type="presOf" srcId="{1D0F19C8-65C1-4D61-885C-209A4FAB4D54}" destId="{FB3F348C-9E87-45C6-A336-155169BBA70D}" srcOrd="0" destOrd="0" presId="urn:microsoft.com/office/officeart/2005/8/layout/hierarchy2"/>
    <dgm:cxn modelId="{D196BC29-46C5-46B7-B1EA-BF71FD0170AE}" type="presOf" srcId="{22BE4636-9A13-46D4-91F0-0B6E0D75CCE3}" destId="{0B5D770F-6223-4A66-9D45-D533C9477686}" srcOrd="0" destOrd="0" presId="urn:microsoft.com/office/officeart/2005/8/layout/hierarchy2"/>
    <dgm:cxn modelId="{BA133D86-CF3B-457A-812D-B548767F5D78}" type="presOf" srcId="{BF98C0E2-36FF-4B3E-A7F1-B589CB3A9AF9}" destId="{A31CE12D-C346-4BF6-A5FA-8703504F5C3B}" srcOrd="1" destOrd="0" presId="urn:microsoft.com/office/officeart/2005/8/layout/hierarchy2"/>
    <dgm:cxn modelId="{667237DF-19EE-4163-B46C-238C14DAAE91}" type="presOf" srcId="{EDFCBB37-DCB3-4657-8E87-36D04BA60BFB}" destId="{1F7FE72D-DD50-4FB8-8D25-4BBA13881AC2}" srcOrd="0" destOrd="0" presId="urn:microsoft.com/office/officeart/2005/8/layout/hierarchy2"/>
    <dgm:cxn modelId="{A696DABC-2174-480E-966B-6D3B31C2A95B}" srcId="{7AE06DF8-B3BC-470D-BBD3-F4BB9939A48F}" destId="{D9FE8734-741C-4B96-A9E7-030A705DFC64}" srcOrd="1" destOrd="0" parTransId="{22BE4636-9A13-46D4-91F0-0B6E0D75CCE3}" sibTransId="{FD1BB7DB-009D-49C5-92E3-9820E1592FD0}"/>
    <dgm:cxn modelId="{28DD2EC7-4342-4345-BC4E-2734DAA2B2FF}" type="presOf" srcId="{BF98C0E2-36FF-4B3E-A7F1-B589CB3A9AF9}" destId="{DE9A932D-0FCD-4CA1-9D45-D6957455EF81}" srcOrd="0" destOrd="0" presId="urn:microsoft.com/office/officeart/2005/8/layout/hierarchy2"/>
    <dgm:cxn modelId="{8DDEC394-77BC-414F-AF82-BE3BEEFB2CEA}" type="presOf" srcId="{7AE06DF8-B3BC-470D-BBD3-F4BB9939A48F}" destId="{0AAE25C1-B0A5-4C86-BB72-D84EEC2636F5}" srcOrd="0" destOrd="0" presId="urn:microsoft.com/office/officeart/2005/8/layout/hierarchy2"/>
    <dgm:cxn modelId="{999C2F7B-5D47-49E4-87A7-6618152BDE42}" type="presOf" srcId="{49746448-861D-4C9F-83A2-B734D071A48A}" destId="{5A3B10AD-27DD-4AEC-9008-2C9C909A1188}" srcOrd="0" destOrd="0" presId="urn:microsoft.com/office/officeart/2005/8/layout/hierarchy2"/>
    <dgm:cxn modelId="{C40CEFAE-5492-4DA8-9018-5054229F1695}" srcId="{9ABDD711-AD33-4EE1-96A3-ABB04922C92F}" destId="{7AE06DF8-B3BC-470D-BBD3-F4BB9939A48F}" srcOrd="0" destOrd="0" parTransId="{4580310A-3694-4103-BBB6-D6D90A4AEA93}" sibTransId="{441455CB-0F9F-49DA-8425-9B97CED9D812}"/>
    <dgm:cxn modelId="{577524D6-9409-467A-AB7F-829EA3B3DB7E}" srcId="{7AE06DF8-B3BC-470D-BBD3-F4BB9939A48F}" destId="{3559C61B-AFD2-49D4-97D4-97A3E08DFC4E}" srcOrd="2" destOrd="0" parTransId="{49746448-861D-4C9F-83A2-B734D071A48A}" sibTransId="{CE23E231-0498-41CD-81E7-97EBBC642729}"/>
    <dgm:cxn modelId="{8965F137-7891-4F11-BFE5-DEC7C559E97E}" type="presOf" srcId="{3559C61B-AFD2-49D4-97D4-97A3E08DFC4E}" destId="{220986C8-C983-4E9D-A8B3-EDE23E90CACE}" srcOrd="0" destOrd="0" presId="urn:microsoft.com/office/officeart/2005/8/layout/hierarchy2"/>
    <dgm:cxn modelId="{39FA7EB3-CECB-4323-8452-96BBC3860810}" type="presOf" srcId="{22BE4636-9A13-46D4-91F0-0B6E0D75CCE3}" destId="{D68AB548-877F-42D5-850C-2397ED5E642B}" srcOrd="1" destOrd="0" presId="urn:microsoft.com/office/officeart/2005/8/layout/hierarchy2"/>
    <dgm:cxn modelId="{A14A3C38-AF79-4B85-9807-AD03BA8144DD}" type="presParOf" srcId="{FB3F348C-9E87-45C6-A336-155169BBA70D}" destId="{2847C763-657B-4A0E-9818-A0B4E8F2A6E7}" srcOrd="0" destOrd="0" presId="urn:microsoft.com/office/officeart/2005/8/layout/hierarchy2"/>
    <dgm:cxn modelId="{388816E5-F340-482D-BFFF-45D578BEC211}" type="presParOf" srcId="{2847C763-657B-4A0E-9818-A0B4E8F2A6E7}" destId="{1B5CB7B2-696C-46A5-9942-3B3CC21B0196}" srcOrd="0" destOrd="0" presId="urn:microsoft.com/office/officeart/2005/8/layout/hierarchy2"/>
    <dgm:cxn modelId="{BA15F04A-D232-48DF-91BA-C905C633C995}" type="presParOf" srcId="{2847C763-657B-4A0E-9818-A0B4E8F2A6E7}" destId="{B1F0E2F6-BAB9-4283-B8D7-B7CC2DEBB301}" srcOrd="1" destOrd="0" presId="urn:microsoft.com/office/officeart/2005/8/layout/hierarchy2"/>
    <dgm:cxn modelId="{8293E0B3-D5E6-4979-ACF7-57B1EB8C0156}" type="presParOf" srcId="{B1F0E2F6-BAB9-4283-B8D7-B7CC2DEBB301}" destId="{4910F5CB-A410-418F-90B1-1EFD50457CCC}" srcOrd="0" destOrd="0" presId="urn:microsoft.com/office/officeart/2005/8/layout/hierarchy2"/>
    <dgm:cxn modelId="{BA0985C6-AC79-445D-BD75-018DF25C6E08}" type="presParOf" srcId="{4910F5CB-A410-418F-90B1-1EFD50457CCC}" destId="{F6D0D62E-A504-4AF5-8380-CD16A242A5C9}" srcOrd="0" destOrd="0" presId="urn:microsoft.com/office/officeart/2005/8/layout/hierarchy2"/>
    <dgm:cxn modelId="{8703C41C-9058-41DD-B633-95B1E352790E}" type="presParOf" srcId="{B1F0E2F6-BAB9-4283-B8D7-B7CC2DEBB301}" destId="{637337BF-8565-4FF1-B5E9-0D0427F85C6A}" srcOrd="1" destOrd="0" presId="urn:microsoft.com/office/officeart/2005/8/layout/hierarchy2"/>
    <dgm:cxn modelId="{50E5942D-E578-407B-B926-0D25C70597D8}" type="presParOf" srcId="{637337BF-8565-4FF1-B5E9-0D0427F85C6A}" destId="{0AAE25C1-B0A5-4C86-BB72-D84EEC2636F5}" srcOrd="0" destOrd="0" presId="urn:microsoft.com/office/officeart/2005/8/layout/hierarchy2"/>
    <dgm:cxn modelId="{1F34ABE6-D643-4063-92C4-52F9BBA03DDC}" type="presParOf" srcId="{637337BF-8565-4FF1-B5E9-0D0427F85C6A}" destId="{AE3CF925-8C70-4E08-8E5B-05E741D10143}" srcOrd="1" destOrd="0" presId="urn:microsoft.com/office/officeart/2005/8/layout/hierarchy2"/>
    <dgm:cxn modelId="{E035B578-4DD5-4989-B85C-2A1BCE765250}" type="presParOf" srcId="{AE3CF925-8C70-4E08-8E5B-05E741D10143}" destId="{1F7FE72D-DD50-4FB8-8D25-4BBA13881AC2}" srcOrd="0" destOrd="0" presId="urn:microsoft.com/office/officeart/2005/8/layout/hierarchy2"/>
    <dgm:cxn modelId="{3315FC94-9067-431B-B7C6-8F58985ED6EE}" type="presParOf" srcId="{1F7FE72D-DD50-4FB8-8D25-4BBA13881AC2}" destId="{C2984060-98BF-4B81-A09C-78994A204851}" srcOrd="0" destOrd="0" presId="urn:microsoft.com/office/officeart/2005/8/layout/hierarchy2"/>
    <dgm:cxn modelId="{B5FC28AA-4F9E-4728-A982-B1DED6FA81DB}" type="presParOf" srcId="{AE3CF925-8C70-4E08-8E5B-05E741D10143}" destId="{14CCDA51-257A-4ADC-82F4-D14058FB8FD2}" srcOrd="1" destOrd="0" presId="urn:microsoft.com/office/officeart/2005/8/layout/hierarchy2"/>
    <dgm:cxn modelId="{BD286711-A2E5-47C1-90F7-9292229AC4CA}" type="presParOf" srcId="{14CCDA51-257A-4ADC-82F4-D14058FB8FD2}" destId="{07F4EC16-30E3-436C-8E6C-5CB746BA4045}" srcOrd="0" destOrd="0" presId="urn:microsoft.com/office/officeart/2005/8/layout/hierarchy2"/>
    <dgm:cxn modelId="{C5775660-A4C9-4EC7-BAD3-3D14918C6842}" type="presParOf" srcId="{14CCDA51-257A-4ADC-82F4-D14058FB8FD2}" destId="{56C7C434-EBC4-4667-BBB5-0AB348929550}" srcOrd="1" destOrd="0" presId="urn:microsoft.com/office/officeart/2005/8/layout/hierarchy2"/>
    <dgm:cxn modelId="{DF3D0494-3A67-47DA-984B-359E06AA43B9}" type="presParOf" srcId="{AE3CF925-8C70-4E08-8E5B-05E741D10143}" destId="{0B5D770F-6223-4A66-9D45-D533C9477686}" srcOrd="2" destOrd="0" presId="urn:microsoft.com/office/officeart/2005/8/layout/hierarchy2"/>
    <dgm:cxn modelId="{D531505F-8F56-4367-9CD5-C0EC25BAB329}" type="presParOf" srcId="{0B5D770F-6223-4A66-9D45-D533C9477686}" destId="{D68AB548-877F-42D5-850C-2397ED5E642B}" srcOrd="0" destOrd="0" presId="urn:microsoft.com/office/officeart/2005/8/layout/hierarchy2"/>
    <dgm:cxn modelId="{F61D8D96-BCC9-4CC3-9E9D-FCA69AC4EDCB}" type="presParOf" srcId="{AE3CF925-8C70-4E08-8E5B-05E741D10143}" destId="{2541F270-244F-4F18-AAFA-6FD6D2491046}" srcOrd="3" destOrd="0" presId="urn:microsoft.com/office/officeart/2005/8/layout/hierarchy2"/>
    <dgm:cxn modelId="{7EBB9A6A-8FBA-433E-8F0C-7E67476F98F7}" type="presParOf" srcId="{2541F270-244F-4F18-AAFA-6FD6D2491046}" destId="{3F363D45-58B6-40DE-BDB6-59864E08FFA6}" srcOrd="0" destOrd="0" presId="urn:microsoft.com/office/officeart/2005/8/layout/hierarchy2"/>
    <dgm:cxn modelId="{31BAA0F6-23F1-4AAB-9563-B4901F375B46}" type="presParOf" srcId="{2541F270-244F-4F18-AAFA-6FD6D2491046}" destId="{441D843D-CB7F-4C8D-954E-0CEE5C6AB662}" srcOrd="1" destOrd="0" presId="urn:microsoft.com/office/officeart/2005/8/layout/hierarchy2"/>
    <dgm:cxn modelId="{05D7D4F9-B7ED-4082-8A49-49EC0D7009A6}" type="presParOf" srcId="{AE3CF925-8C70-4E08-8E5B-05E741D10143}" destId="{5A3B10AD-27DD-4AEC-9008-2C9C909A1188}" srcOrd="4" destOrd="0" presId="urn:microsoft.com/office/officeart/2005/8/layout/hierarchy2"/>
    <dgm:cxn modelId="{95906F0A-ACC3-470F-9401-825A4BF15CA7}" type="presParOf" srcId="{5A3B10AD-27DD-4AEC-9008-2C9C909A1188}" destId="{45536BD4-A768-4AFA-BA1B-9A4C602B4705}" srcOrd="0" destOrd="0" presId="urn:microsoft.com/office/officeart/2005/8/layout/hierarchy2"/>
    <dgm:cxn modelId="{B18666DF-71E1-42BD-92AF-A48CA4D1520C}" type="presParOf" srcId="{AE3CF925-8C70-4E08-8E5B-05E741D10143}" destId="{2AA88A01-C770-497A-82C5-8EA1E2768CC4}" srcOrd="5" destOrd="0" presId="urn:microsoft.com/office/officeart/2005/8/layout/hierarchy2"/>
    <dgm:cxn modelId="{D59D4989-DD03-4BA5-A9FA-6442D5C05B59}" type="presParOf" srcId="{2AA88A01-C770-497A-82C5-8EA1E2768CC4}" destId="{220986C8-C983-4E9D-A8B3-EDE23E90CACE}" srcOrd="0" destOrd="0" presId="urn:microsoft.com/office/officeart/2005/8/layout/hierarchy2"/>
    <dgm:cxn modelId="{E1A5F475-798F-45AA-B2CB-DA411EA595FB}" type="presParOf" srcId="{2AA88A01-C770-497A-82C5-8EA1E2768CC4}" destId="{7F618EC8-CAD8-46C0-82AA-49F541DEC9E7}" srcOrd="1" destOrd="0" presId="urn:microsoft.com/office/officeart/2005/8/layout/hierarchy2"/>
    <dgm:cxn modelId="{8B034A32-4885-48F9-B2C7-48BD3359040C}" type="presParOf" srcId="{B1F0E2F6-BAB9-4283-B8D7-B7CC2DEBB301}" destId="{DE9A932D-0FCD-4CA1-9D45-D6957455EF81}" srcOrd="2" destOrd="0" presId="urn:microsoft.com/office/officeart/2005/8/layout/hierarchy2"/>
    <dgm:cxn modelId="{6612F0DB-C21D-42F9-BADD-CAF4B7C4B604}" type="presParOf" srcId="{DE9A932D-0FCD-4CA1-9D45-D6957455EF81}" destId="{A31CE12D-C346-4BF6-A5FA-8703504F5C3B}" srcOrd="0" destOrd="0" presId="urn:microsoft.com/office/officeart/2005/8/layout/hierarchy2"/>
    <dgm:cxn modelId="{9021922F-AB95-4E8E-A5B7-7423EE5DC08E}" type="presParOf" srcId="{B1F0E2F6-BAB9-4283-B8D7-B7CC2DEBB301}" destId="{2ECC2CC0-3C57-41E0-86CC-E4A158EF59B5}" srcOrd="3" destOrd="0" presId="urn:microsoft.com/office/officeart/2005/8/layout/hierarchy2"/>
    <dgm:cxn modelId="{61A8C463-BD8C-49B4-866E-8570464A99A7}" type="presParOf" srcId="{2ECC2CC0-3C57-41E0-86CC-E4A158EF59B5}" destId="{A2D5BB53-4256-4B4A-ABE3-C2C9E30343F8}" srcOrd="0" destOrd="0" presId="urn:microsoft.com/office/officeart/2005/8/layout/hierarchy2"/>
    <dgm:cxn modelId="{2938381C-BA66-4418-962A-DF0A2AB36C88}" type="presParOf" srcId="{2ECC2CC0-3C57-41E0-86CC-E4A158EF59B5}" destId="{16D61CE4-DBB1-423A-BD47-B5B7DE9A2C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CB7B2-696C-46A5-9942-3B3CC21B0196}">
      <dsp:nvSpPr>
        <dsp:cNvPr id="0" name=""/>
        <dsp:cNvSpPr/>
      </dsp:nvSpPr>
      <dsp:spPr>
        <a:xfrm>
          <a:off x="332008" y="1667824"/>
          <a:ext cx="2138348" cy="2553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Общее количество врачей - 25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638" y="1730454"/>
        <a:ext cx="2013088" cy="2428640"/>
      </dsp:txXfrm>
    </dsp:sp>
    <dsp:sp modelId="{4910F5CB-A410-418F-90B1-1EFD50457CCC}">
      <dsp:nvSpPr>
        <dsp:cNvPr id="0" name=""/>
        <dsp:cNvSpPr/>
      </dsp:nvSpPr>
      <dsp:spPr>
        <a:xfrm rot="18821317">
          <a:off x="2313762" y="2561005"/>
          <a:ext cx="1012697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012697" y="176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4794" y="2553314"/>
        <a:ext cx="50634" cy="50634"/>
      </dsp:txXfrm>
    </dsp:sp>
    <dsp:sp modelId="{0AAE25C1-B0A5-4C86-BB72-D84EEC2636F5}">
      <dsp:nvSpPr>
        <dsp:cNvPr id="0" name=""/>
        <dsp:cNvSpPr/>
      </dsp:nvSpPr>
      <dsp:spPr>
        <a:xfrm>
          <a:off x="3169866" y="1427792"/>
          <a:ext cx="1901616" cy="15693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Государственный сектор –19 врачей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5832" y="1473758"/>
        <a:ext cx="1809684" cy="1477461"/>
      </dsp:txXfrm>
    </dsp:sp>
    <dsp:sp modelId="{1F7FE72D-DD50-4FB8-8D25-4BBA13881AC2}">
      <dsp:nvSpPr>
        <dsp:cNvPr id="0" name=""/>
        <dsp:cNvSpPr/>
      </dsp:nvSpPr>
      <dsp:spPr>
        <a:xfrm rot="17725623">
          <a:off x="4606645" y="1459177"/>
          <a:ext cx="1629185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629185" y="176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380508" y="1436074"/>
        <a:ext cx="81459" cy="81459"/>
      </dsp:txXfrm>
    </dsp:sp>
    <dsp:sp modelId="{07F4EC16-30E3-436C-8E6C-5CB746BA4045}">
      <dsp:nvSpPr>
        <dsp:cNvPr id="0" name=""/>
        <dsp:cNvSpPr/>
      </dsp:nvSpPr>
      <dsp:spPr>
        <a:xfrm>
          <a:off x="5770992" y="2738"/>
          <a:ext cx="2301911" cy="1476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ПМСП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Дерматологические кабинеты при поликлиниках и ЦРБ- 7 врачей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14245" y="45991"/>
        <a:ext cx="2215405" cy="1390255"/>
      </dsp:txXfrm>
    </dsp:sp>
    <dsp:sp modelId="{0B5D770F-6223-4A66-9D45-D533C9477686}">
      <dsp:nvSpPr>
        <dsp:cNvPr id="0" name=""/>
        <dsp:cNvSpPr/>
      </dsp:nvSpPr>
      <dsp:spPr>
        <a:xfrm rot="190192">
          <a:off x="5070947" y="2214232"/>
          <a:ext cx="700581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700581" y="176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03723" y="2214344"/>
        <a:ext cx="35029" cy="35029"/>
      </dsp:txXfrm>
    </dsp:sp>
    <dsp:sp modelId="{3F363D45-58B6-40DE-BDB6-59864E08FFA6}">
      <dsp:nvSpPr>
        <dsp:cNvPr id="0" name=""/>
        <dsp:cNvSpPr/>
      </dsp:nvSpPr>
      <dsp:spPr>
        <a:xfrm>
          <a:off x="5770992" y="1610657"/>
          <a:ext cx="2165174" cy="1281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ОКВД-11 врач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8515" y="1648180"/>
        <a:ext cx="2090128" cy="1206097"/>
      </dsp:txXfrm>
    </dsp:sp>
    <dsp:sp modelId="{5A3B10AD-27DD-4AEC-9008-2C9C909A1188}">
      <dsp:nvSpPr>
        <dsp:cNvPr id="0" name=""/>
        <dsp:cNvSpPr/>
      </dsp:nvSpPr>
      <dsp:spPr>
        <a:xfrm rot="3908612">
          <a:off x="4597145" y="2937369"/>
          <a:ext cx="1636626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636626" y="176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374542" y="2914080"/>
        <a:ext cx="81831" cy="81831"/>
      </dsp:txXfrm>
    </dsp:sp>
    <dsp:sp modelId="{220986C8-C983-4E9D-A8B3-EDE23E90CACE}">
      <dsp:nvSpPr>
        <dsp:cNvPr id="0" name=""/>
        <dsp:cNvSpPr/>
      </dsp:nvSpPr>
      <dsp:spPr>
        <a:xfrm>
          <a:off x="5759433" y="2997863"/>
          <a:ext cx="2321934" cy="1399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ТОО КВД «Дархан»-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 врач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0417" y="3038847"/>
        <a:ext cx="2239966" cy="1317313"/>
      </dsp:txXfrm>
    </dsp:sp>
    <dsp:sp modelId="{DE9A932D-0FCD-4CA1-9D45-D6957455EF81}">
      <dsp:nvSpPr>
        <dsp:cNvPr id="0" name=""/>
        <dsp:cNvSpPr/>
      </dsp:nvSpPr>
      <dsp:spPr>
        <a:xfrm rot="3033382">
          <a:off x="2269593" y="3352286"/>
          <a:ext cx="1101037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101037" y="176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2585" y="3342387"/>
        <a:ext cx="55051" cy="55051"/>
      </dsp:txXfrm>
    </dsp:sp>
    <dsp:sp modelId="{A2D5BB53-4256-4B4A-ABE3-C2C9E30343F8}">
      <dsp:nvSpPr>
        <dsp:cNvPr id="0" name=""/>
        <dsp:cNvSpPr/>
      </dsp:nvSpPr>
      <dsp:spPr>
        <a:xfrm>
          <a:off x="3169866" y="3128343"/>
          <a:ext cx="1748774" cy="133341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Частные учреждения – 6 врачей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8920" y="3167397"/>
        <a:ext cx="1670666" cy="1255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0.0813</cdr:x>
      <cdr:y>0.02439</cdr:y>
    </cdr:from>
    <cdr:to>
      <cdr:x>0.96154</cdr:x>
      <cdr:y>0.13415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5028" y="153329"/>
          <a:ext cx="8174722" cy="690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14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CA7A2E-DF18-4E6D-B283-5D564859B729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54579B-1BCA-4ABC-9544-CA34AAFE9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02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7600B-1291-418D-8BF9-BEB409033B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3B561-CDEF-4BF1-93A7-E49E0A1C19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D7AA7-59EC-4635-973B-BB57041DD0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4579B-1BCA-4ABC-9544-CA34AAFE95B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A5298-68F0-49B8-B58E-F4C21D7D9576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pPr>
              <a:defRPr/>
            </a:pPr>
            <a:fld id="{E5383A31-809A-46A5-9CF9-F2ABCDA0E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B229C-BE52-4AB5-BF33-B5AFEB98D3D4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B7D8D-398D-4940-8989-7F77447A7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5CC69-4FD9-4C53-883D-9820F3292EDB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7E548-02B7-48F7-AD2E-F6DFBA12CB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685800"/>
            <a:ext cx="7594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38250" y="1981200"/>
            <a:ext cx="37147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981200"/>
            <a:ext cx="37147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08050" y="63246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0392E9-6895-4631-B493-62A798A201F1}" type="datetimeFigureOut">
              <a:rPr lang="ru-RU"/>
              <a:pPr/>
              <a:t>22.05.2019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49650" y="63246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64400" y="63246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0F2CFC-43FB-44EA-92F4-7ED8B68A2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72F7B-725B-4A3C-9B16-F1A995AFBAE0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pPr>
              <a:defRPr/>
            </a:pPr>
            <a:fld id="{489A815E-EFC9-466D-BB6A-3B25C8F649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DCB75-5B44-4B4E-ACB5-A56532F3738D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704D-57AC-4470-B300-C680E1F5B8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40F82-EF04-4D5F-AF86-871182236C1B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9DE11-BC7A-4AC2-9FDB-EF8295E63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43E9C-F94B-4D20-BE98-898ED3FEE559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pPr>
              <a:defRPr/>
            </a:pPr>
            <a:fld id="{74DE9E46-7775-4637-99F2-BFEDCDD07F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E1B28-500A-43A4-8FC2-01E392D3F06C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A6F69-7806-4AF7-A9E9-C938654284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0E287-36D1-45C3-9F3D-4B7F16B24CB6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AE07D-B3A7-4F9E-B0BC-025BE2E47B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BC347-1ED4-4601-B94F-885AE3ACD724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952A-5600-4D2C-873B-625411E9FB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D19FD-5674-41A7-BCE5-9E8186A5D224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8095C-182D-41B2-8FDB-171E0A03D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9599DCC-29D0-456F-BC9C-9E7501DD30F2}" type="datetimeFigureOut">
              <a:rPr lang="ru-RU" smtClean="0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D4841E0-9103-402C-9E2A-7417DE108C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777536" cy="381642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итогам деятельности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дермато-венерологической службы АТЫРАУСКОЙ области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4 месяца 2019 года.</a:t>
            </a:r>
            <a:r>
              <a:rPr lang="ru-RU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C:\Users\User\Desktop\ми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413" y="469741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23875" y="571500"/>
            <a:ext cx="428625" cy="42862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09563" y="214313"/>
            <a:ext cx="9596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Оснащенность  материально-техническим оборудованием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01.01.2019г.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2464"/>
              </p:ext>
            </p:extLst>
          </p:nvPr>
        </p:nvGraphicFramePr>
        <p:xfrm>
          <a:off x="380969" y="1198698"/>
          <a:ext cx="9144064" cy="420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9583"/>
                <a:gridCol w="3096344"/>
                <a:gridCol w="2664296"/>
                <a:gridCol w="2843841"/>
              </a:tblGrid>
              <a:tr h="1066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</a:t>
                      </a:r>
                    </a:p>
                  </a:txBody>
                  <a:tcPr marL="99060" marR="990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99060" marR="9906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(физический износ %)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/>
                </a:tc>
              </a:tr>
              <a:tr h="675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Медицинское оборудование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50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6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Немедицинское оборудование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75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6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автотранспортом</a:t>
                      </a:r>
                    </a:p>
                  </a:txBody>
                  <a:tcPr marL="99060" marR="9906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50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8092" y="214290"/>
            <a:ext cx="9358378" cy="64293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09819"/>
              </p:ext>
            </p:extLst>
          </p:nvPr>
        </p:nvGraphicFramePr>
        <p:xfrm>
          <a:off x="416497" y="1124744"/>
          <a:ext cx="9073764" cy="47670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3"/>
                <a:gridCol w="2088232"/>
                <a:gridCol w="2016224"/>
                <a:gridCol w="1872208"/>
                <a:gridCol w="1080877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(+)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Стационарная и </a:t>
                      </a:r>
                      <a:r>
                        <a:rPr lang="ru-RU" sz="20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стационарозамещающая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помощь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НАО</a:t>
                      </a:r>
                      <a:r>
                        <a:rPr lang="ru-RU" sz="2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ФСМС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067 программа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500 300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НАО</a:t>
                      </a:r>
                      <a:r>
                        <a:rPr lang="ru-RU" sz="2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ФСМС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067 программа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88 383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117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- 2,34%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КДУ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067 программа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50 431 947,36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067 программа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- 4 319 47,36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- 0,86%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Платные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услуги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61 000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49 000 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- 12 000 000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- 19,67%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201 931 947,36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187 383 000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14 608 470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- 22,87%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919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99" y="5445224"/>
            <a:ext cx="1582726" cy="1209576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103"/>
              </p:ext>
            </p:extLst>
          </p:nvPr>
        </p:nvGraphicFramePr>
        <p:xfrm>
          <a:off x="416496" y="1052738"/>
          <a:ext cx="8789724" cy="541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160240"/>
                <a:gridCol w="2016224"/>
                <a:gridCol w="1804948"/>
              </a:tblGrid>
              <a:tr h="405952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месяца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месяца 2019г.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(%)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98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18 576 860,00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21 309 484,0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+14,71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11 537 394,66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12 173 132,69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+5,51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095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1 394,196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1 174,599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+15,75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31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Командировочные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132 000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31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материалов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5 63640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1 474 967,60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261,69%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72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1 126 377,9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2 406 306,32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113,63%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14290"/>
            <a:ext cx="9906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платных услуг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000108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Обеспеченность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лекарственными средствами и изделиями медицинского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назначения ОКВД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7865" name="Group 16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68653"/>
              </p:ext>
            </p:extLst>
          </p:nvPr>
        </p:nvGraphicFramePr>
        <p:xfrm>
          <a:off x="416496" y="1844824"/>
          <a:ext cx="9358378" cy="3561067"/>
        </p:xfrm>
        <a:graphic>
          <a:graphicData uri="http://schemas.openxmlformats.org/drawingml/2006/table">
            <a:tbl>
              <a:tblPr/>
              <a:tblGrid>
                <a:gridCol w="1922397"/>
                <a:gridCol w="2306876"/>
                <a:gridCol w="1441798"/>
                <a:gridCol w="1972795"/>
                <a:gridCol w="1714512"/>
              </a:tblGrid>
              <a:tr h="11457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Остатки медикаментов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Выделено фин.средств на приобретение ЛС по госзаказу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Остатки медикаментов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01.05.2019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13 760 878,03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1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по СК фармации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01.01.2018г.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РБ 8 239 755,08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18 500 000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12 520 743,82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78235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01.01.2019г.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РБ 7 407 242,50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ВБ 490 800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7 898 042,5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28 788 000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10 009 484,26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794" name="AutoShape 2" descr="data:image/jpeg;base64,/9j/4AAQSkZJRgABAQAAAQABAAD/2wCEAAkGBxQSEBQUEhQVFBQXFBQUFBUVFBcUFRcWFxoWFxQUFBQYHSggGBwlHBcXITEhJSksLi4uFx8zODMsNygtLisBCgoKDg0OGxAQGywkHyQsLCwsLCwsLCwsLCwsLCwsLCwsLCwsLCwsLCwsLCwsLCwsLCwsLCwsLCwsLCwsLCwsLP/AABEIAPQAzwMBEQACEQEDEQH/xAAbAAABBQEBAAAAAAAAAAAAAAAAAQIDBAUGB//EAEgQAAEDAgMDCAUHCgYCAwAAAAEAAhEDIQQSMQVBUQYTImFxgZGxMkKhwdEUI1JykrLhBxYkM1NiY3OCohVDg8Li8KPxNLPS/8QAGgEAAgMBAQAAAAAAAAAAAAAAAAECAwQFBv/EADURAAICAQMCBAQGAgIBBQAAAAABAgMRBCExBRITMkFRFCJhcRUzQlKBkSOxofDBBhYkNGL/2gAMAwEAAhEDEQA/APUkgBABCQHGctB883+WPNyz3cnL1q+dHOuVGTFh+w0UXHRpPYCoucfcfgWPhMeNn1Tox3hHmq3fBepatBqJcRJqOyKsg5QLg3IVb1dfuX19K1Gc4M9+xqsmANXesOJUJauvPJOfSdQ3lIYdj1vo/wBw+KXxdXuUvpGp/aNOya30D4j4prVVe5B9K1P7Rv8AhlYeo72J/EV+5F9N1K/SNOz6v7N3gpePX7kHoNQv0MY7B1B6j/slPxYe5B6O5fpYw0XDVrvApqyPuR+HtX6X/Rc2JXfSrtc2WkZrxxBG/tVtcl3bM06SucbMtHUs2vVdrUd4x5LWpM7SLuHxrzq932ippjROKhO8+KYx4cgY5MAQAoKBj5/7KANqmLDsCkiIsJgLCBAgAQBg8ouaD2mplnLab2krma1Wdy7SSenjvbgxztGg3SO5n4Ln+DcxvXaSHH+iN+3KY0Dj3Ae9P4SbW7K31ihcIrv5QDcw97o9yFoX7lcuuRXESE8oXbmNHaSfgprQx9yh9dm3hRRQft54c4ZG2c4ancSFCWhjl7kn1yyLx2oQcoXfQb4lR+Aj7guvz/ahfziP7Mfa/BR/D17j/wDcEv2Dhyi/h/3/AIKPwH1Jfj/vAcOUQ/Zn7X4I+AfuSX/qBfsFHKJv0HeIUfgJe5Jdfh6wHfnEz6LvZ8U/gZ+5L8dp9YsixG3qbmkQ8dcN+Ku02mnCabZCzq9Fi7UsFIcoqTT/AJh/pb8V1fERl+NgWsNyspD1ap7mj3qXjIHr4L0LtPldT3U6ni34pq5EPxOHsxx5Xs/ZO+0EeMH4lH2Ep8sAf8nxf/xSV/0Ifii/aP8Azs/gj7f/ABUvFF+Kf/ke3lYf2TftH4I8UhLqslxEmo8rHPexjaVMF72t3k9IgTM9afjMdXUZzklg9AhaDsCQmAqBAgAQBx/LodOl9V3mFnv9Dma/lHJOWc5bIyUiLY1MiIEDjyU8T+sf/Mf94qqXJOzzMiSKhUAwQAIAEx5GuSEJRw5qODQYnf2XVVlihHuZfpdO7rFBPkmdycqbnM9o9yz/AB0Dsfg9vo0S4bkxU+kz2/BJ6+An0a5+qNjB8lfmnlzhmluQiY65twVsNXFxbwOPRZpNN7kf5su+m3wKXx0fYT6JZ+5CU+TJH+YPs/iq1rl7BHoEvWQ/83D+0/t/FP4/6E/wJ/uHjk9/E/t/FN6/6Augr9xb2RsANxFJ2cmKjDGXgQeKlVrXKxRwWx6Oqvn7uD0ld8vCEwCECBACoA4/l8L0T1P82rPd6HM6h6HHvWfBymRlBAYUERCkNclfFj5x/wBd3mVCT3LrfMRspOOgJ7AT5JckFCT4Qc06JgxMTBieEowxdkvYlODqTGR8m4GUyY1gRdPtZLwZ+zGOoOAJLXAAwTlMA8CdxR2sXhyxloe7BVBE03iZiWm8CTFuCfax+DP2GOwlS/QfbXom1s17WtdLtYeFP2I8RSdTcOleAQWnSetVyguGNudMsp7ifLqw0qO8Z81T4FfsXR6jqP3MfT2lW/aO9nwR8NX7DfU9T+41KG2qopZC8np5iZvYRHZdWxpgo4wSXVL+3eW5FU2lVJMVHDqlPwK36Cl1O98SGNxtXfUf9pL4er2FHqOo/cxH4qr+0f8AaKfw9a4Q5a/UfuY35VU/aP8AtFS8Cv2IfH3v9TL3JrFVDjKAL3kc42xcY17VKFUFJNI0afV3TsScmeurpnaBMYqBAgAQByH5QRaj/qf7Vnv9DmdR4RxjlnOSyMpYIjYlMWGxpQJckGM/WP8ArFVNbl9vmOn5DOhtYncWO8A5XVep0uneSRHSvsok65y//wAgnzTXkJRWdNn6/wDk2sdUIr4e5/Xub3GkDHZKm/Q0WPEof99DGqSdnV5knnXuk62ewFQ/SzO1miX3NjFDNUoji6o3xoBT9jU93EY5nTxI4Zf/AKCLJ+rE15/++hw+x8O19Zjal23zX3BpOvcs8YpvDOFRFSsxLg2uTuxqOIFao9pDA8imA4iABJ7bEK2uuMsmrT6auxSk+PQl5MbApVqLX1Q4l9RzW5XRADZk94KKq4tZYaTSV2Q7pDG4Gg3Bvqlry7nH0mHPYmTldHADyT7Y9rZU6ao0ueN84Le3thUqGEpvAPOksDiXGJIJdbuROtKGSWp0kKqVJclqpydoNoFxz520BUPStmINojiCpKuKiavg6415fOMjsJydpvZTL80czzj4I1MZYtp6XgiNawmSjo65QTl7DNn8l6NRlJ2Zzs+Ykg5RAmLEW3JxrTRGrRVSimUuTWCp/LKORxJa9zjwhod1cYUYxj3ENNXX4i7fQ9MWo7IIAVMQqABAHJflBHQon9549jVRfwc3qPCMnYuHY7DkuaCc1USQJtSBF+1VwSaK9JCMq90aNfB0zUcObYALiGDc7Dk+wu8SpNI0yqg3jBQ2nh2swmdjWtdLGkgCYc0AifFRksRyijUQjCnMUcqVTk42SDGfrH9o8goMut8x0vIZ1q07zSHiXD3qyo6fTfLJE1OkG7PdTvmDK56oZUv7lJeXBeklT2jcbinnaNFhPQa5ha3rc2560pN9yRnnY/iIx9BWtHyKs3eflThf6NRtvLwUlhpotWPBa+5frVmirRlzejUIdcWIoXnvTyXOyKcd/wDuCszGMmqS9ozNpm7h+wcDv42R3LLIeLD5tzh6Tok/uP8AuOCoTOJDlnabHbzWAn+BUqHjmeJbbsWqCxA60V4enf2LVLH08HhKDXZucNFzmtAtmfeXHdE+aFJQgirxoaeiKfLRTOFnDYCj9OpzjuyZPsco/pS9yrs7q6o+7yaPLJpcykz6deAOqMo81O3g069ZjGP1LnKG1CvG/mqI74P+8qUtoluqeKmvsi9tdzaWFqxq2jHdBa33qXESy59lDx7EOGIp0KbYuzDzPCwm3d7Eo7RHUlGtL6GF+TfBTVqVT6rQwdrjJ9g9qqpWZZMmghmTkd/C0nUBMYqBAgAQByv5QR8zS/mH7qov4Od1HyI53ZG0ebpObzbn9ImW7szcpEdiphLCMulv7I4xktO283MZpvEhw0G8MA9rFLvLnq9/KyrtTbDH0HU2teJc0guAGhGsHglKWxTqNSp1dqRz6qOYiHF/rHf0/caoS5L7PMNo4h7Jyuc2YnK4iYuJjgUssjGco8PAOxDzq9x19Y7zLvE3KMsTsl7jHOJMkknjN0si7mImGWNKBZGuKTFkgr1Ia7sI8be9NMnW/mN7AbXfXbWaGNvRaD0vRYw7gdfSV3iN7G53ymnHHoTbbxxrua7LkDWBgEzpN9Ov2JSnnBl1U3a08cIvt2+3ncO80zlo0ywNzC5IjMpeJx9C74yPfF44Q88oGONDnGPPNOc8wR0nEy2J3Ap+InyOevhJx7k9ibE8om1msbkdPygVXAQZAJytHExl8E3ZlYJT1qtwseuSxyo2rlZVpPDm1KhpnLaWMGUgPg2OpjrU5zwty7V6lKLi1u8f0QY3lPScypkzAmiKbAW7+lPZqEvFRP42twePbBvfk7oZcKT9KofYAp08M0aJYrOoV5sEQAqABAAgDmPygD5in/N/2uVN3Bz+oeRHC0axa7VwE3ymDG9ZU8HHjPtfJbO0BudVHHpNPDiO32KXci/x4/UrYzGufIDnFloDg2fYouRTba5bJ7FJIoIcYPnHdlM/+NirlyX2LchSKmCBCIAEAIUDI3oIsq40/Nu/7vCI8llPnRLsmoRcdiljDJTk4yNbPZSIOWRoKRWCCODQ2btP5O4PaA540nd1jrUk8Gim7wnlLLG47bPONLXMlzg2XkybGSZib+86qbsyXT1SsWGivia1FwOSmWk6EuJi88eFvBRyvQc5VNYisHqXI+jlwVLrBd4krXUvlO3plitGwrS8IQAiABACoA5rl8P0Zv8ANb91ypu8pg6h+WeeFZDhMYUEWNQAFGRMgxfpn6rPuNUGX2cr7EKiVMEZBggAQAiBkb0mIqY/9W7u8wpQ5LaPOh2zjDQm3uRu8xqN6lLGSlD2UyU1EaTJqrWsFzLtwHvUu1Lkk8RRTzTcqGclaXqMaZSbLIEjBdNFsfMe27Io5MPSbwps8hK3w8p6WtYikW4UyYQgBIQAQgAhAHO8vG/onZUZ7wqrvKYdev8AEcF/h7yAWwZAIhwnwKy9rOP4EmtiwMNTyjNTrAxBLYIkWPkVLCLlVW1umZ2JpAPOQOyj6Qg94UGZbK8S+VPBAkyohxnp/wBLPugKuRdP0+xCkQBAhECFQMQoGhj0mGCltD9W7/u8Jw5LKFiaHYP0AnLkjb5i/TdZHcVxi2Sc6VJWEnVJejI80lJvJVgHmyRJi0wmTgizgWZqjRxcApIuoWZo9za2LcLLorg9KuBYTGEIASEwCEgBAGBy5bOCd1Ppn+6PeqrfKY9d+UcFgaALZLGvBP08rx3f91WaJyqY7bk5EEjLWbfRhzaAEzMzdzbpln8MbzsH9e5pgWezqloJ70BnH6v7M3H1pdEtMWzNEZuvr/BQbMV823jYo4v0h9RvvCqkOfC+xCokATEOYwkwASeAuoyklyThXKbxFZLTdlVjfmz7B5qr4mvOMmxdN1LWe0gxGGcw9JpHaPerI2RlwzPbpravOmiu5DK0U9oj5t3d5hOt/MX0rM0bmw9hZmNdUkAgQ0WP9R3dixajV4bUTtaTo3f893HsbmAyCoabKYGWBmy2m4IzQZNuKrlGbr7mztV06ep9sIov4yKbZdEanTTeQN8cFnrU5PBdKVT9EUhs+lWZmyAE65eiR2xYqx3WVS5M93TtNct44f0MTaWxnU5c3pt326Q7R7wttOrjPZ7M83rujWU/NDdFFgstiOUlhGtyXo58XRH8RvsIVkd5GjSLNiPZ10D0QIAEACYAkAJgYfLUfoNXtZ99qrt8pk1v5LPN3Y0EdKmw2iYg9shZMnF8f0aLfNw4dCsyRMU3ZgRI1k9bU8F+N+GvsI6sW2bW1MEPpxEb5I7AgG+14Uv7RU2hQJ6eamQIEstPXCjJGe+GV3ZX8GXi/Sb/ACx956plyQlwvsQqJWXtlbMdWdazRq73DrWe/UKpfU6Gg6fPUy9o+50GFw5p1xTYwCnllzvWJBbO6TZ1+ztWTDth3Se56qqmqjEa0X9pU3GmcgIIjWWyJAIB0IIOqKtPh7ljtJ/kmdgz5XSBmAuL3VUq5QeUOThYu2S2OO29sk0Tmb6BP2Tw7Fs09/f8suTzfUun+C++Hl/0YtVsjvHmFfLbcy6H86OT0LZlCGt7AuTGtzkevlYBxDIe8UnFrTBeAL5SZLBMwDK6cdPJJZKItNj6LadRhDYh7DpvzaOy9l+9T8HcbYuz2tbNNrbN1dEA36IE3MDfpZUajTt7jjMlrUOC5soOLNUbE1hnMbe2aGA1GCBPSHDgR1LpaS9y+WR53q+gUF4ta29SzyAo5sbT6g53g0rq1LMjm6CObD1pbjuAgAhAAmAIAEAY/K8foNb6oPg5qrs8pl1f5TPNW4Frw3LVYHEXa/okO4Amx3LJ25OKqYzSaluIcBXZdodvgtdPXYAzunuQ4yQeDdHgp4qq8wHzaYkRrru6vYovJTN2S8xXSKdxmL1Z/LH36irlyXPyoTB4Y1HtYNSfAbyqrJqEcst01Er7FBHoOzcEGNDWiAFyIqVsu5ntYwjTBQj6E9V787hTDQGskvdMZjcNEboEk7pC61WmxEoc8vco0tqkMOemQ4NnLESTJAbO4xM7gr1DApSRc2YLOHWDO8lwvbcLQOoKqdSkmEXjci2phA9jmnQiFyrE655RocVbBwfqecVaeWplOocB7V0XLuhlHlaYeHqVF+jO5we0mB5Y4gQOiReSIDmwL5hItvBCdFKisno+41S1r2xeLSILZHCOC3JD5MTE4dvPOpsBAfMtacsw0TBO7pbouoOLyRkXcBhCCw+q1uXhBuIABOnvsh178jjsjQcFz9RT6lsZFLHUAQQdCCD2Fc1ScJ5Re4qytwfqVPybYeMXUn1GOHfIC9Lpn3bnl9JX2WyXselrcdMSEACYBCABAAgDL5UNnBV/5bj4XVdnlZn1X5TPKKFEOmXBpEROnXPDcsaWTz0IKXrgtYTDuYTZxIcDNM3ga2kWI800sGiuEokR2nVp2k5QTlD2+Gt/al3NEPHsgyvisY17f1bGOmczBltexHf7EnLPoU22qa8uGU8Vow/ukf3O+KrkN+RG9yRwnpVDvOUdg19vkuVrZttQR6PolCjB2v8Ag6uriW0suewcQ3NuBOmY7gTaVp0lSaydGyW5ap1WvBAki4Jjo8Dc69y6kUijJm7RbOKpN+k1xkEg5Wh0yRcXc1OUcsaZYbWLHZC3cXZgdWgRPaLCOscUpJiRDQxrazCWTYuBkEei5zf9ui5Gsh7Gmp7nB7bpRjI4uYfGJT0zzUcXVQ7df9zdpYnC0a9R2cOqGBUY0ZnA3iQ0Wi48F0YQeNkdPKya9Ha9N05XS0MzuJIGW8EGTNv+7lakNSTI8NTBxNWu4jK1rGU7iIIDnPnrJjuTaQeo3H1GOcHMflJ9IAxnb9ID1oMGRrBChLGAyLVxtUVWgMzUzMuBAOnR1O87/GFRZuiSe5exIsuHfH5tjVUO5A0fn8U7rA8TPuXodB5EcWMcXT+52y6BeIUAIgATAVABCAM/lC2cJXH8Gp90qM/KynUL/G/seS4CoWv1iQQTGYAa3G8WCwxZ52l4kXKbc/SDWm1+bcWOmdZO/jdSW5qXzfN/odzhAILyBfLzrczYi/SG+Z36QgN8Yz/Zk4501DOUm123abahQfJhv8zK2J9Gn2P8x8VXIl+iJ2vJulFGn9UHxv71xbJd1zPZ6OPZpYpFva2y+dLH5suSZ6UBwPquGmXffguzpo7EZjW7foG1FwMOa3NBFOJhxloOgm1u65GxRKu4Q7VYXmq0Fzgw0mtFyTnAJaGycpkHsappA37EeGGIrgVQ6k1u5rmmo4n1mkhwDBui5iJuq5RGWMGHtD2vYGxBDmnovBHDUERF9xHYOZrFiJfVycbt/wD+Y3tp/eVOl2rObrf/ALsfsdbsjAU6LSKbQJJc4+s5xJJLjvuV1FJs6EVhD6mz21ZNQEklwFy2BMCI7JurU8C7TJfg2MNRtaq/m2kZbhpkt3kQDAcI7EOWNxNehdwuxKMdNjKh3PcC4kDScxMEdXsQ2NJD3bLLL0H5CDIa6XMje2/ojs0VFiXI1H2LmJNlwdR5jVX7lz8nrZp13/SrH2T8V6PRRxWjj1vMpP6nWQthcJCAEhMBYQAQgAQIqbXbOHrDjSqfdKjLgrt8j+x4wyqWkOaYI0WDODzCk4vKNPCiWiAyoYnouDajdNx39/FSRtreV6MU1csAufTMk9IS2DMEHw3pjcktm8fcx8WfnH3B6RuNDfUKt8nOt87IcT6LO2p/s+KrkWfoR3ewj81T+o3yC4reLX9z3FO+nj9ifaOyPlFWnzhmgwFxpXh9SRlL+LQBpxK72nl8pnmtzTqUgS1sdAAyAOjIy5QRwubdS1EcGXtBrWVppNZz3MvgRB1aGl0C3rCSk0GTTw5JYC7WLwIBO8jq61FvYaIcU6y4+untg01Lc842lWzYyeFRg8CAo1LtpOHbZ36//g73DGy16e3uR2sFLH7bYzOxs86GkgZSRbf1jvWuMkyMngpUG9EgnnC9+XpuN3BgcTBtrNoHgpplTNjCYgFz2Q5rmQSHEHounKQRusfBJ7FkX6FoLDqLUlgsSMzbGKyU3O4Ax26D2rkwXiWpEr7FTTKb9joPyeUowTTxc4+S9Tp1iJyNJ+Xk6UrQaREACBAgBYQAIGRYxs03jixw9hSfBXZ5WeKYGhnIkEtEFwb6Ub4C5+Ms8zXX3y34Jn7MBvTqNdeMrug/fuOuifb7FstN6wZFiqddjYeHZTa/SFuu8JNNckJxuivm4KEqJkyFf0WdtTypKMi/PyI7DkvXmi3qlp7tPZC42oXZb9z2PTLPE0q+mx0tIrp6WzYsmiLae0G0KZe8OIG5ok8fcuh3pclWGYgLnPc4scDUzOZLiLAUjBIu3otcBNpKfcRwbOHw+RziCcrgyGkkw4SHRJtbLYcFTbYkiUY7mbt7GinTc7gLdu4Lg2t22dpfZYqaXNnmra8Pa5x9dhJ/qEldCUPlwvY8vorP/kKUvc63bHKQ4ZjQxofUcJAJgAcSs+grlJ77I9TdNR4LWwsUKoFQ0WscASchOjp3esCb3/FdCVig8FcXkUbRosNQ1ejcEk6uDAMoDdcwKnGxsTccmlsvaVHEB1Sje+VxLS02uBcdftWfU3uvZk68S4LT6sLj2XuTNUYHHcodoZ3ZGmWi5PF2nsXQ0Wn7F3Plnm+sa5Tl4MOFyepcjqeXBUesE+JK71KxA06ZYrRsK0vBACIEKgYQgQIARwkHsKTFLhnh1B4a4EgkCQYMHSLFYOGeXU1CbbLzazXg9NrrWZWbffo8b7qWdjRGcZLZr+SUVOb0c+l6NgedpwbzGoFj4J5wWd3b64/5Rj4ylBnM1wcSejp4blXJGC2OHnOckFX0GfWqe0U/goDX5f8AJo8ncdzdTK70Xex274LFq6e+OVyjr9I1ips7JcM7rD1Vipt7Wemsgc9iuUzKmJ5ltJr2skGo/wBGfWyt3jS/xv3Un4fczE574Rex9aqypTbTaycuQC4ZAgw4R0RbcfBVq5YyxtP0KuwMfXJrNxBzEFpaYAABkENA3WWbW2LCcSdCbb7vQ53lLtPnX5WnoN38Tx7FVp6O1d0uWcHquu8SXhw8q/2c3jBbvHmFric2l/MT4CmHPHPl2Sw6N4A0B6o4KM24x/xrc6um19aajZnHuegYJ9InNTIgtY2GmwDSYtutbuXJnO1eZHoq/CsWYND6WHYRVtdxymb6aG/b7FKWonHCJeDGWTE2XXpYapWBOWcpg3EiR0RqfBW6mNl8ItGaNtVDfiPAzaW3S9pFOWtNs3rHs4Kem0ShvI5Wu6z3xcadl7mTluB2LptYPPreR7psOnlw1IfuBdCtfKepq2gi7CmWBCBBCABAwQIWEAACAfB4Xi2Q944OcPAlc6XJ5S1fOyy3BMdTYXF1MkXc5pNN0kwcw9HSL8E+0ujRCUE+GM+SVqQzsu2JzsOZkXk+e5GJLci67at1wUsTXL3ZjExFhE66+PsUW8madjm8sY5vQB/fI/tCRbD8v+RkIEa2G249lJzT0jEMO+TYA8fwWV6OMp9yPQaDqU3Hw5/2S8nsDTaHuqOZme3JlzCWA6z1mB4I1d801GCOhRKmS3kjbxW1qbCDnG+QLm8bgscYWzXBbZq9PVzI5jae0c73FktDhB6xr3fittVOIpS3OFrOpeJlV7ZMeqFaziso4z0e9vmEol1PJPSQVSLOVSaXqSU5R8rwLzrojM77RUOxew/ibsY7n/ZEG36017FTnJ8sskWCkuST4RNh2TVYP3mqz1HUszSPeME2KbB+43yC6MeD1UV8qJoTJBCAEQAIGCBCoAAgDxjaFFvymsHktHOVQCNxzGJHBYZL5meashHxWpbCsw1ekM1F2dhBkt6TSBa7T2+aMNcD7LYLMHlFZ2Oa5pDmZXZC3Mw5Z+u31ku4g9QpRxJYZnEKsxDyfmwP4g9rX/8A5TNMH/ja+o0J4EKkSUmlhBCNiIBqeADKgaK2JChJEJcmdi9O9vmFXEtp5JqSFyVyLblNizsRFRZAVqQFoblOKLZPY0djUM1dnaFclll2mjmxHuDWwAOoLcuD0yFTAEAEIARAAgBUAIgDyjb2FnE1xYfOVDe3rfisc18xwdRXmbMjI+m6RLTxG8eRChujJ89b22J3bRzgCtTa+PWHRfHam5Z5LPiFJJWRK+NoUcodSe6ZgscLjrn/ANpNL0KrYVY7oMqOHzf+oz7tVQFX5GMUhCpAghAMUBMAKMDKuJVcyEzNxene3zCrRbVyTUk0VSLpbIVjQLchDVDtbIEjKSkoMEWAFOKwTb9ze5K0prs+sPNWQ5N2ij857EtqPQAgAQAIARAAgAQAIA8z5QNjGV5uMxMdwKyz8xxr9rZGecMdGHX/AC3iCZ0gGx7lDHsVOt+n9GdiaUOIiNLcDAlRZlshiRAWIKsDK46H+oz7tRJk4r5WQwkQwKEIYsJiAIHkCgaIXYZ7z0Gl3YLeOii4t8B4U5PZGZjaBByx0s4bEjWQIlVKLyTrTUsMm5lzTDgQesQmotFU4tclqbK1iIQ8qvuZAXMUlNiJ2AmFKOWT5R1vI6l8/T+s3zWitbnT0Ud0errYdwRAAgAQAiABACoAEAeb8q+jjKs6dH2sas1nmORqfzWZXOuggHOIiD6Q1iBqI6lDgo7pLYpYgXH1W+SizPYV4SKiOt6B+s0+Y96TJR8rIAlgrFQCJ6GDe/0Wk630Hibbwmky2FM5cItjZzWj5yo1pkDK3pu37h2KXaXx00V52WGYcD0KURq+uYEEmDl7vYnguUIryx/lmTtfFvkN53M0NA6Ayt6xbVVzk0ZNRbLPan/Rz2NNu8eaqi9yFPJtbOxDcoHOuYbSHDOyePiFbFr3LYzjx3YNdtUEZj8nfGuYZXGJv3+9Wl/cms7Mgq4eBJoUoyl0CoQYg7j5Deodq9iqUFy4L+xaeCn/ACKcTP63dw16x4JKH0FGrP6V/YHFta4htKmCCR9MWO471NYRF2pPaKN7kXfEM+sCpw8xs0XmPUVqOyCAEQAJgCQAgAQAIA865b0/0p872sP9se5Z7NpHK1Txbk5weF1VIxWckdWpJuZPXcpFck+WRFIqeRlX0Hf0/eHxSZKPlZHhi0PBeJbvHHqsQjKFX2qXzcGhh8WyQKVNrD9N5zEQNROhUsr0NULYN4gsfVkuJrM9es+q4WAaMrZHEjdpcHcmTlOC5k2Vv8Sgg02MZANwJdcQZJS7il6n9qwUqtUuMuJJ6zKjlsolZKXLKWJChMpknkzMdp3t8woQL6OSekEkVSL4FlchegZU2RHNahBklphMmjruRI/SGdqtr5OrofMenLUdkEACABAAgAQAIAEAcBy5b+lA8aTT7XD3LPbycnWr/IcxUCpZz5FZ7byjJJzzFIa4pepWo5eBpux/1W/fYkxuOO4qoM+RUDH0aZc4NGpIA7ShIlBNvBr4bC0iADlDXEsY7pmq51hmAHRa2SLHcpJI3RrrxuYygYcYKlcqEyty3Kb6Qe5rSYBe0T3hUSk4ptG3RVxssUXtk1H7Dqt9EB46jB8Cs9etg+djVf0e+O8N0PdhHtF2OH9JW9WwfqYJaW6PMWREKXcil1y9mKxPuQlCT4Rq7P2XUffKQOLuiPiqp6muPqdHTdOus9P7Ow5I7M5uu0udJgwBYae1Gm1DtswlsdirQKhZk8s7pdYuETAJSAEwBIAQAIAEAcPy9b8+w/w/Jzvis9y3RzNd5kcm9UnNZXfKQYWCPVBCScXuNywx/wBUfeYUiyUsp/YqpGMEICfC1cj2uicrgY4gajwUkWVy7ZJl7FY1li0zAcKbRTFNtOdSYPSd77zuTbRqnfF7r+PoZ9KkXGBqomWMXJ4RUxDFCRCSM7E0SYABNxYCdL6KCRbTnOxo7P2rVpwGukcHdIfFZp6aub3Rrq6nqKdk/wCzfo8pXAdJgPYSPND0K9Gb49cf6ok45SM30z4gqt6Kfoy1dbofMB35xs3Uz4gIWhl6sH1qhcQKuJ29UfZsMHVc+JV8dDBebcx3dZtntXsjqeQFF7qhqOkgAy43vwC6OnrUeEX6N2T+abyd2tZ0AQAiABMBJSAJQASgAlAHGcvh06R/dePAj4rPcc7XLdHG1nXVJzlDKYxyRU0QRB6kEs9yEddruzTwugeMJoqqJi9QQBcwmzqlTQADi45eHedRoN6klk01aec+EaLNj02Ca1UC/oj6pjr1i/BS7PVmqOlrhvZIixmPpc25lKllmZdO6QR1nQa9aG4pbEbL6+3thExaqrZiZLsikTXpkTZwkjclGSUkjboKpStTxsdxiOT9Grd9MT9JvRd3xr3rS64yOvZo6rPMipV5GUz6NR7frAO9wT8L6mSfSoPhsrnkSd1dvez/AJJeCyl9JfpIkpcivpVvss/FCpJLpPvI1cDyToM1Dqh/fMDwEKSqRqq6dVDd7nXbMohogAACAABAHUArksG5RSWEXUwEQAJgCQDJQAkoAJQASgDn+VhZFMVBYl4B4Ho79yw6xT2cRSdXlt4fqcZtLZTm9JvTbqCNe8e9Zq9Qm8PZmDUaGdXzQ3izNIWg5Es5IahRgK/USLO+q7yJQNev2KijkyJgmGS/idqvfEQ0BuXoi+XoiCf6Qpdxpnqpy24KczqolWWyzhdn1KnotMcTYePwVVl8Ics2UaC+7hbfU0f8Jp0xNZ89Wg+JWOWpss2rR2IdM09C7tRL+CJu1GF7KdJkNztvpoRoB71ZptPJTUpvckuo1OXhUxwjuqBXYRo5LrApjHhACoAc1AF7CaFSETygQSgATyAqQESBiIAEANJSA5nl0PmqZ4PI8R+Cpu4MGu8qOOZi3NAAc4AGYBWOVcXvgy0a6ynbOV7E/wAmZVEtdfU2gj6zd/aFS7HDlG906fVrMHhmdjsI5hhwtmiRcaaT7ldXbGS2OVbpLdO33Lb3IwLO+o/7pVhlrfP8lGVEzZH0qTnGGgk8AJKjKaistltdNljxBZNTC7Be67yGDhqfgFknrYraO52NP0S2e9uyLmXDUP33D+o/AKrN9v0Ru7dBo/q/7KmL2691mDIOOp/BX16OK3luYr+tWS+WtdqKZwVV8OdbMYzPdG5xOv1T7FsUMLZHPlC23eb59yvRYG12hrswDm3Gm6YUor5ielildhPJ6bhNAtSPQIvtUiQ4IAVAD2pgW6BsmIlBQAsoAJQAsoAYgAQAhQAhCAMDllhi7Dy31XB3dBHvVVq2Mmrrc4bHnj3LKcKaa5Gh8GQYSayJTlF5TL+D2pFqjcwOpi5tF+KzWUZ3i8HW03VsLsuWUStwjKkmmcpLXCACW9Jrp7ISVk4Lc1LQ6e991TxkQbLoUr1XSesx4NFysj1F1m0FgI9N0WmWbZZG1tusaIpM7z0R4DVTjo5z3myNnWaal20RMrE7SqVPScY4Cw/HvWuvTwhwjj39Svu80tirKvRhzkCUDTwSYnEPqekS7q3dsd58U22y/Nlu3Jp7D5O1XuDy0gDSbdhKlXB5Ono9HOEu+R3dAZbGy1JHWLjSmMfKAFlMBzbm10AXqNOBdMRIGoAIQAqBAUwGJDEQAhQAkoERVhIgpCZxPKnZlNhloiQSs9kUjJqaYSi21ucmCqTz7ElBEmoVCM0EjoVNCR6jksJ8l+nslF7MoOMm91FIzSnKT3Y0qWCGRUDBMZPgaIe4AzHUg1aSqNk8SPSNgbAoMptfkzON5deOxaK4Jno66YVrEUbsK/BYK6iOCQEfyVvDwMIGK3DN6/FAEjcO3h7SngCwxgGghADkACAEKYgQAqQH/9k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AAAQABAAD/2wCEAAkGBxQSEBQUEhQVFBQXFBQUFBUVFBcUFRcWFxoWFxQUFBQYHSggGBwlHBcXITEhJSksLi4uFx8zODMsNygtLisBCgoKDg0OGxAQGywkHyQsLCwsLCwsLCwsLCwsLCwsLCwsLCwsLCwsLCwsLCwsLCwsLCwsLCwsLCwsLCwsLCwsLP/AABEIAPQAzwMBEQACEQEDEQH/xAAbAAABBQEBAAAAAAAAAAAAAAAAAQIDBAUGB//EAEgQAAEDAgMDCAUHCgYCAwAAAAEAAhEDIQQSMQVBUQYTImFxgZGxMkKhwdEUI1JykrLhBxYkM1NiY3OCohVDg8Li8KPxNLPS/8QAGgEAAgMBAQAAAAAAAAAAAAAAAAECAwQFBv/EADURAAICAQMCBAQGAgIBBQAAAAABAgMRBCExBRITMkFRFCJhcRUzQlKBkSOxofDBBhYkNGL/2gAMAwEAAhEDEQA/APUkgBABCQHGctB883+WPNyz3cnL1q+dHOuVGTFh+w0UXHRpPYCoucfcfgWPhMeNn1Tox3hHmq3fBepatBqJcRJqOyKsg5QLg3IVb1dfuX19K1Gc4M9+xqsmANXesOJUJauvPJOfSdQ3lIYdj1vo/wBw+KXxdXuUvpGp/aNOya30D4j4prVVe5B9K1P7Rv8AhlYeo72J/EV+5F9N1K/SNOz6v7N3gpePX7kHoNQv0MY7B1B6j/slPxYe5B6O5fpYw0XDVrvApqyPuR+HtX6X/Rc2JXfSrtc2WkZrxxBG/tVtcl3bM06SucbMtHUs2vVdrUd4x5LWpM7SLuHxrzq932ippjROKhO8+KYx4cgY5MAQAoKBj5/7KANqmLDsCkiIsJgLCBAgAQBg8ouaD2mplnLab2krma1Wdy7SSenjvbgxztGg3SO5n4Ln+DcxvXaSHH+iN+3KY0Dj3Ae9P4SbW7K31ihcIrv5QDcw97o9yFoX7lcuuRXESE8oXbmNHaSfgprQx9yh9dm3hRRQft54c4ZG2c4ancSFCWhjl7kn1yyLx2oQcoXfQb4lR+Aj7guvz/ahfziP7Mfa/BR/D17j/wDcEv2Dhyi/h/3/AIKPwH1Jfj/vAcOUQ/Zn7X4I+AfuSX/qBfsFHKJv0HeIUfgJe5Jdfh6wHfnEz6LvZ8U/gZ+5L8dp9YsixG3qbmkQ8dcN+Ku02mnCabZCzq9Fi7UsFIcoqTT/AJh/pb8V1fERl+NgWsNyspD1ap7mj3qXjIHr4L0LtPldT3U6ni34pq5EPxOHsxx5Xs/ZO+0EeMH4lH2Ep8sAf8nxf/xSV/0Ifii/aP8Azs/gj7f/ABUvFF+Kf/ke3lYf2TftH4I8UhLqslxEmo8rHPexjaVMF72t3k9IgTM9afjMdXUZzklg9AhaDsCQmAqBAgAQBx/LodOl9V3mFnv9Dma/lHJOWc5bIyUiLY1MiIEDjyU8T+sf/Mf94qqXJOzzMiSKhUAwQAIAEx5GuSEJRw5qODQYnf2XVVlihHuZfpdO7rFBPkmdycqbnM9o9yz/AB0Dsfg9vo0S4bkxU+kz2/BJ6+An0a5+qNjB8lfmnlzhmluQiY65twVsNXFxbwOPRZpNN7kf5su+m3wKXx0fYT6JZ+5CU+TJH+YPs/iq1rl7BHoEvWQ/83D+0/t/FP4/6E/wJ/uHjk9/E/t/FN6/6Augr9xb2RsANxFJ2cmKjDGXgQeKlVrXKxRwWx6Oqvn7uD0ld8vCEwCECBACoA4/l8L0T1P82rPd6HM6h6HHvWfBymRlBAYUERCkNclfFj5x/wBd3mVCT3LrfMRspOOgJ7AT5JckFCT4Qc06JgxMTBieEowxdkvYlODqTGR8m4GUyY1gRdPtZLwZ+zGOoOAJLXAAwTlMA8CdxR2sXhyxloe7BVBE03iZiWm8CTFuCfax+DP2GOwlS/QfbXom1s17WtdLtYeFP2I8RSdTcOleAQWnSetVyguGNudMsp7ifLqw0qO8Z81T4FfsXR6jqP3MfT2lW/aO9nwR8NX7DfU9T+41KG2qopZC8np5iZvYRHZdWxpgo4wSXVL+3eW5FU2lVJMVHDqlPwK36Cl1O98SGNxtXfUf9pL4er2FHqOo/cxH4qr+0f8AaKfw9a4Q5a/UfuY35VU/aP8AtFS8Cv2IfH3v9TL3JrFVDjKAL3kc42xcY17VKFUFJNI0afV3TsScmeurpnaBMYqBAgAQByH5QRaj/qf7Vnv9DmdR4RxjlnOSyMpYIjYlMWGxpQJckGM/WP8ArFVNbl9vmOn5DOhtYncWO8A5XVep0uneSRHSvsok65y//wAgnzTXkJRWdNn6/wDk2sdUIr4e5/Xub3GkDHZKm/Q0WPEof99DGqSdnV5knnXuk62ewFQ/SzO1miX3NjFDNUoji6o3xoBT9jU93EY5nTxI4Zf/AKCLJ+rE15/++hw+x8O19Zjal23zX3BpOvcs8YpvDOFRFSsxLg2uTuxqOIFao9pDA8imA4iABJ7bEK2uuMsmrT6auxSk+PQl5MbApVqLX1Q4l9RzW5XRADZk94KKq4tZYaTSV2Q7pDG4Gg3Bvqlry7nH0mHPYmTldHADyT7Y9rZU6ao0ueN84Le3thUqGEpvAPOksDiXGJIJdbuROtKGSWp0kKqVJclqpydoNoFxz520BUPStmINojiCpKuKiavg6415fOMjsJydpvZTL80czzj4I1MZYtp6XgiNawmSjo65QTl7DNn8l6NRlJ2Zzs+Ykg5RAmLEW3JxrTRGrRVSimUuTWCp/LKORxJa9zjwhod1cYUYxj3ENNXX4i7fQ9MWo7IIAVMQqABAHJflBHQon9549jVRfwc3qPCMnYuHY7DkuaCc1USQJtSBF+1VwSaK9JCMq90aNfB0zUcObYALiGDc7Dk+wu8SpNI0yqg3jBQ2nh2swmdjWtdLGkgCYc0AifFRksRyijUQjCnMUcqVTk42SDGfrH9o8goMut8x0vIZ1q07zSHiXD3qyo6fTfLJE1OkG7PdTvmDK56oZUv7lJeXBeklT2jcbinnaNFhPQa5ha3rc2560pN9yRnnY/iIx9BWtHyKs3eflThf6NRtvLwUlhpotWPBa+5frVmirRlzejUIdcWIoXnvTyXOyKcd/wDuCszGMmqS9ozNpm7h+wcDv42R3LLIeLD5tzh6Tok/uP8AuOCoTOJDlnabHbzWAn+BUqHjmeJbbsWqCxA60V4enf2LVLH08HhKDXZucNFzmtAtmfeXHdE+aFJQgirxoaeiKfLRTOFnDYCj9OpzjuyZPsco/pS9yrs7q6o+7yaPLJpcykz6deAOqMo81O3g069ZjGP1LnKG1CvG/mqI74P+8qUtoluqeKmvsi9tdzaWFqxq2jHdBa33qXESy59lDx7EOGIp0KbYuzDzPCwm3d7Eo7RHUlGtL6GF+TfBTVqVT6rQwdrjJ9g9qqpWZZMmghmTkd/C0nUBMYqBAgAQByv5QR8zS/mH7qov4Od1HyI53ZG0ebpObzbn9ImW7szcpEdiphLCMulv7I4xktO283MZpvEhw0G8MA9rFLvLnq9/KyrtTbDH0HU2teJc0guAGhGsHglKWxTqNSp1dqRz6qOYiHF/rHf0/caoS5L7PMNo4h7Jyuc2YnK4iYuJjgUssjGco8PAOxDzq9x19Y7zLvE3KMsTsl7jHOJMkknjN0si7mImGWNKBZGuKTFkgr1Ia7sI8be9NMnW/mN7AbXfXbWaGNvRaD0vRYw7gdfSV3iN7G53ymnHHoTbbxxrua7LkDWBgEzpN9Ov2JSnnBl1U3a08cIvt2+3ncO80zlo0ywNzC5IjMpeJx9C74yPfF44Q88oGONDnGPPNOc8wR0nEy2J3Ap+InyOevhJx7k9ibE8om1msbkdPygVXAQZAJytHExl8E3ZlYJT1qtwseuSxyo2rlZVpPDm1KhpnLaWMGUgPg2OpjrU5zwty7V6lKLi1u8f0QY3lPScypkzAmiKbAW7+lPZqEvFRP42twePbBvfk7oZcKT9KofYAp08M0aJYrOoV5sEQAqABAAgDmPygD5in/N/2uVN3Bz+oeRHC0axa7VwE3ymDG9ZU8HHjPtfJbO0BudVHHpNPDiO32KXci/x4/UrYzGufIDnFloDg2fYouRTba5bJ7FJIoIcYPnHdlM/+NirlyX2LchSKmCBCIAEAIUDI3oIsq40/Nu/7vCI8llPnRLsmoRcdiljDJTk4yNbPZSIOWRoKRWCCODQ2btP5O4PaA540nd1jrUk8Gim7wnlLLG47bPONLXMlzg2XkybGSZib+86qbsyXT1SsWGivia1FwOSmWk6EuJi88eFvBRyvQc5VNYisHqXI+jlwVLrBd4krXUvlO3plitGwrS8IQAiABACoA5rl8P0Zv8ANb91ypu8pg6h+WeeFZDhMYUEWNQAFGRMgxfpn6rPuNUGX2cr7EKiVMEZBggAQAiBkb0mIqY/9W7u8wpQ5LaPOh2zjDQm3uRu8xqN6lLGSlD2UyU1EaTJqrWsFzLtwHvUu1Lkk8RRTzTcqGclaXqMaZSbLIEjBdNFsfMe27Io5MPSbwps8hK3w8p6WtYikW4UyYQgBIQAQgAhAHO8vG/onZUZ7wqrvKYdev8AEcF/h7yAWwZAIhwnwKy9rOP4EmtiwMNTyjNTrAxBLYIkWPkVLCLlVW1umZ2JpAPOQOyj6Qg94UGZbK8S+VPBAkyohxnp/wBLPugKuRdP0+xCkQBAhECFQMQoGhj0mGCltD9W7/u8Jw5LKFiaHYP0AnLkjb5i/TdZHcVxi2Sc6VJWEnVJejI80lJvJVgHmyRJi0wmTgizgWZqjRxcApIuoWZo9za2LcLLorg9KuBYTGEIASEwCEgBAGBy5bOCd1Ppn+6PeqrfKY9d+UcFgaALZLGvBP08rx3f91WaJyqY7bk5EEjLWbfRhzaAEzMzdzbpln8MbzsH9e5pgWezqloJ70BnH6v7M3H1pdEtMWzNEZuvr/BQbMV823jYo4v0h9RvvCqkOfC+xCokATEOYwkwASeAuoyklyThXKbxFZLTdlVjfmz7B5qr4mvOMmxdN1LWe0gxGGcw9JpHaPerI2RlwzPbpravOmiu5DK0U9oj5t3d5hOt/MX0rM0bmw9hZmNdUkAgQ0WP9R3dixajV4bUTtaTo3f893HsbmAyCoabKYGWBmy2m4IzQZNuKrlGbr7mztV06ep9sIov4yKbZdEanTTeQN8cFnrU5PBdKVT9EUhs+lWZmyAE65eiR2xYqx3WVS5M93TtNct44f0MTaWxnU5c3pt326Q7R7wttOrjPZ7M83rujWU/NDdFFgstiOUlhGtyXo58XRH8RvsIVkd5GjSLNiPZ10D0QIAEACYAkAJgYfLUfoNXtZ99qrt8pk1v5LPN3Y0EdKmw2iYg9shZMnF8f0aLfNw4dCsyRMU3ZgRI1k9bU8F+N+GvsI6sW2bW1MEPpxEb5I7AgG+14Uv7RU2hQJ6eamQIEstPXCjJGe+GV3ZX8GXi/Sb/ACx956plyQlwvsQqJWXtlbMdWdazRq73DrWe/UKpfU6Gg6fPUy9o+50GFw5p1xTYwCnllzvWJBbO6TZ1+ztWTDth3Se56qqmqjEa0X9pU3GmcgIIjWWyJAIB0IIOqKtPh7ljtJ/kmdgz5XSBmAuL3VUq5QeUOThYu2S2OO29sk0Tmb6BP2Tw7Fs09/f8suTzfUun+C++Hl/0YtVsjvHmFfLbcy6H86OT0LZlCGt7AuTGtzkevlYBxDIe8UnFrTBeAL5SZLBMwDK6cdPJJZKItNj6LadRhDYh7DpvzaOy9l+9T8HcbYuz2tbNNrbN1dEA36IE3MDfpZUajTt7jjMlrUOC5soOLNUbE1hnMbe2aGA1GCBPSHDgR1LpaS9y+WR53q+gUF4ta29SzyAo5sbT6g53g0rq1LMjm6CObD1pbjuAgAhAAmAIAEAY/K8foNb6oPg5qrs8pl1f5TPNW4Frw3LVYHEXa/okO4Amx3LJ25OKqYzSaluIcBXZdodvgtdPXYAzunuQ4yQeDdHgp4qq8wHzaYkRrru6vYovJTN2S8xXSKdxmL1Z/LH36irlyXPyoTB4Y1HtYNSfAbyqrJqEcst01Er7FBHoOzcEGNDWiAFyIqVsu5ntYwjTBQj6E9V787hTDQGskvdMZjcNEboEk7pC61WmxEoc8vco0tqkMOemQ4NnLESTJAbO4xM7gr1DApSRc2YLOHWDO8lwvbcLQOoKqdSkmEXjci2phA9jmnQiFyrE655RocVbBwfqecVaeWplOocB7V0XLuhlHlaYeHqVF+jO5we0mB5Y4gQOiReSIDmwL5hItvBCdFKisno+41S1r2xeLSILZHCOC3JD5MTE4dvPOpsBAfMtacsw0TBO7pbouoOLyRkXcBhCCw+q1uXhBuIABOnvsh178jjsjQcFz9RT6lsZFLHUAQQdCCD2Fc1ScJ5Re4qytwfqVPybYeMXUn1GOHfIC9Lpn3bnl9JX2WyXselrcdMSEACYBCABAAgDL5UNnBV/5bj4XVdnlZn1X5TPKKFEOmXBpEROnXPDcsaWTz0IKXrgtYTDuYTZxIcDNM3ga2kWI800sGiuEokR2nVp2k5QTlD2+Gt/al3NEPHsgyvisY17f1bGOmczBltexHf7EnLPoU22qa8uGU8Vow/ukf3O+KrkN+RG9yRwnpVDvOUdg19vkuVrZttQR6PolCjB2v8Ag6uriW0suewcQ3NuBOmY7gTaVp0lSaydGyW5ap1WvBAki4Jjo8Dc69y6kUijJm7RbOKpN+k1xkEg5Wh0yRcXc1OUcsaZYbWLHZC3cXZgdWgRPaLCOscUpJiRDQxrazCWTYuBkEei5zf9ui5Gsh7Gmp7nB7bpRjI4uYfGJT0zzUcXVQ7df9zdpYnC0a9R2cOqGBUY0ZnA3iQ0Wi48F0YQeNkdPKya9Ha9N05XS0MzuJIGW8EGTNv+7lakNSTI8NTBxNWu4jK1rGU7iIIDnPnrJjuTaQeo3H1GOcHMflJ9IAxnb9ID1oMGRrBChLGAyLVxtUVWgMzUzMuBAOnR1O87/GFRZuiSe5exIsuHfH5tjVUO5A0fn8U7rA8TPuXodB5EcWMcXT+52y6BeIUAIgATAVABCAM/lC2cJXH8Gp90qM/KynUL/G/seS4CoWv1iQQTGYAa3G8WCwxZ52l4kXKbc/SDWm1+bcWOmdZO/jdSW5qXzfN/odzhAILyBfLzrczYi/SG+Z36QgN8Yz/Zk4501DOUm123abahQfJhv8zK2J9Gn2P8x8VXIl+iJ2vJulFGn9UHxv71xbJd1zPZ6OPZpYpFva2y+dLH5suSZ6UBwPquGmXffguzpo7EZjW7foG1FwMOa3NBFOJhxloOgm1u65GxRKu4Q7VYXmq0Fzgw0mtFyTnAJaGycpkHsappA37EeGGIrgVQ6k1u5rmmo4n1mkhwDBui5iJuq5RGWMGHtD2vYGxBDmnovBHDUERF9xHYOZrFiJfVycbt/wD+Y3tp/eVOl2rObrf/ALsfsdbsjAU6LSKbQJJc4+s5xJJLjvuV1FJs6EVhD6mz21ZNQEklwFy2BMCI7JurU8C7TJfg2MNRtaq/m2kZbhpkt3kQDAcI7EOWNxNehdwuxKMdNjKh3PcC4kDScxMEdXsQ2NJD3bLLL0H5CDIa6XMje2/ojs0VFiXI1H2LmJNlwdR5jVX7lz8nrZp13/SrH2T8V6PRRxWjj1vMpP6nWQthcJCAEhMBYQAQgAQIqbXbOHrDjSqfdKjLgrt8j+x4wyqWkOaYI0WDODzCk4vKNPCiWiAyoYnouDajdNx39/FSRtreV6MU1csAufTMk9IS2DMEHw3pjcktm8fcx8WfnH3B6RuNDfUKt8nOt87IcT6LO2p/s+KrkWfoR3ewj81T+o3yC4reLX9z3FO+nj9ifaOyPlFWnzhmgwFxpXh9SRlL+LQBpxK72nl8pnmtzTqUgS1sdAAyAOjIy5QRwubdS1EcGXtBrWVppNZz3MvgRB1aGl0C3rCSk0GTTw5JYC7WLwIBO8jq61FvYaIcU6y4+untg01Lc842lWzYyeFRg8CAo1LtpOHbZ36//g73DGy16e3uR2sFLH7bYzOxs86GkgZSRbf1jvWuMkyMngpUG9EgnnC9+XpuN3BgcTBtrNoHgpplTNjCYgFz2Q5rmQSHEHounKQRusfBJ7FkX6FoLDqLUlgsSMzbGKyU3O4Ax26D2rkwXiWpEr7FTTKb9joPyeUowTTxc4+S9Tp1iJyNJ+Xk6UrQaREACBAgBYQAIGRYxs03jixw9hSfBXZ5WeKYGhnIkEtEFwb6Ub4C5+Ms8zXX3y34Jn7MBvTqNdeMrug/fuOuifb7FstN6wZFiqddjYeHZTa/SFuu8JNNckJxuivm4KEqJkyFf0WdtTypKMi/PyI7DkvXmi3qlp7tPZC42oXZb9z2PTLPE0q+mx0tIrp6WzYsmiLae0G0KZe8OIG5ok8fcuh3pclWGYgLnPc4scDUzOZLiLAUjBIu3otcBNpKfcRwbOHw+RziCcrgyGkkw4SHRJtbLYcFTbYkiUY7mbt7GinTc7gLdu4Lg2t22dpfZYqaXNnmra8Pa5x9dhJ/qEldCUPlwvY8vorP/kKUvc63bHKQ4ZjQxofUcJAJgAcSs+grlJ77I9TdNR4LWwsUKoFQ0WscASchOjp3esCb3/FdCVig8FcXkUbRosNQ1ejcEk6uDAMoDdcwKnGxsTccmlsvaVHEB1Sje+VxLS02uBcdftWfU3uvZk68S4LT6sLj2XuTNUYHHcodoZ3ZGmWi5PF2nsXQ0Wn7F3Plnm+sa5Tl4MOFyepcjqeXBUesE+JK71KxA06ZYrRsK0vBACIEKgYQgQIARwkHsKTFLhnh1B4a4EgkCQYMHSLFYOGeXU1CbbLzazXg9NrrWZWbffo8b7qWdjRGcZLZr+SUVOb0c+l6NgedpwbzGoFj4J5wWd3b64/5Rj4ylBnM1wcSejp4blXJGC2OHnOckFX0GfWqe0U/goDX5f8AJo8ncdzdTK70Xex274LFq6e+OVyjr9I1ips7JcM7rD1Vipt7Wemsgc9iuUzKmJ5ltJr2skGo/wBGfWyt3jS/xv3Un4fczE574Rex9aqypTbTaycuQC4ZAgw4R0RbcfBVq5YyxtP0KuwMfXJrNxBzEFpaYAABkENA3WWbW2LCcSdCbb7vQ53lLtPnX5WnoN38Tx7FVp6O1d0uWcHquu8SXhw8q/2c3jBbvHmFric2l/MT4CmHPHPl2Sw6N4A0B6o4KM24x/xrc6um19aajZnHuegYJ9InNTIgtY2GmwDSYtutbuXJnO1eZHoq/CsWYND6WHYRVtdxymb6aG/b7FKWonHCJeDGWTE2XXpYapWBOWcpg3EiR0RqfBW6mNl8ItGaNtVDfiPAzaW3S9pFOWtNs3rHs4Kem0ShvI5Wu6z3xcadl7mTluB2LptYPPreR7psOnlw1IfuBdCtfKepq2gi7CmWBCBBCABAwQIWEAACAfB4Xi2Q944OcPAlc6XJ5S1fOyy3BMdTYXF1MkXc5pNN0kwcw9HSL8E+0ujRCUE+GM+SVqQzsu2JzsOZkXk+e5GJLci67at1wUsTXL3ZjExFhE66+PsUW8madjm8sY5vQB/fI/tCRbD8v+RkIEa2G249lJzT0jEMO+TYA8fwWV6OMp9yPQaDqU3Hw5/2S8nsDTaHuqOZme3JlzCWA6z1mB4I1d801GCOhRKmS3kjbxW1qbCDnG+QLm8bgscYWzXBbZq9PVzI5jae0c73FktDhB6xr3fittVOIpS3OFrOpeJlV7ZMeqFaziso4z0e9vmEol1PJPSQVSLOVSaXqSU5R8rwLzrojM77RUOxew/ibsY7n/ZEG36017FTnJ8sskWCkuST4RNh2TVYP3mqz1HUszSPeME2KbB+43yC6MeD1UV8qJoTJBCAEQAIGCBCoAAgDxjaFFvymsHktHOVQCNxzGJHBYZL5meashHxWpbCsw1ekM1F2dhBkt6TSBa7T2+aMNcD7LYLMHlFZ2Oa5pDmZXZC3Mw5Z+u31ku4g9QpRxJYZnEKsxDyfmwP4g9rX/8A5TNMH/ja+o0J4EKkSUmlhBCNiIBqeADKgaK2JChJEJcmdi9O9vmFXEtp5JqSFyVyLblNizsRFRZAVqQFoblOKLZPY0djUM1dnaFclll2mjmxHuDWwAOoLcuD0yFTAEAEIARAAgBUAIgDyjb2FnE1xYfOVDe3rfisc18xwdRXmbMjI+m6RLTxG8eRChujJ89b22J3bRzgCtTa+PWHRfHam5Z5LPiFJJWRK+NoUcodSe6ZgscLjrn/ANpNL0KrYVY7oMqOHzf+oz7tVQFX5GMUhCpAghAMUBMAKMDKuJVcyEzNxene3zCrRbVyTUk0VSLpbIVjQLchDVDtbIEjKSkoMEWAFOKwTb9ze5K0prs+sPNWQ5N2ij857EtqPQAgAQAIARAAgAQAIA8z5QNjGV5uMxMdwKyz8xxr9rZGecMdGHX/AC3iCZ0gGx7lDHsVOt+n9GdiaUOIiNLcDAlRZlshiRAWIKsDK46H+oz7tRJk4r5WQwkQwKEIYsJiAIHkCgaIXYZ7z0Gl3YLeOii4t8B4U5PZGZjaBByx0s4bEjWQIlVKLyTrTUsMm5lzTDgQesQmotFU4tclqbK1iIQ8qvuZAXMUlNiJ2AmFKOWT5R1vI6l8/T+s3zWitbnT0Ud0errYdwRAAgAQAiABACoAEAeb8q+jjKs6dH2sas1nmORqfzWZXOuggHOIiD6Q1iBqI6lDgo7pLYpYgXH1W+SizPYV4SKiOt6B+s0+Y96TJR8rIAlgrFQCJ6GDe/0Wk630Hibbwmky2FM5cItjZzWj5yo1pkDK3pu37h2KXaXx00V52WGYcD0KURq+uYEEmDl7vYnguUIryx/lmTtfFvkN53M0NA6Ayt6xbVVzk0ZNRbLPan/Rz2NNu8eaqi9yFPJtbOxDcoHOuYbSHDOyePiFbFr3LYzjx3YNdtUEZj8nfGuYZXGJv3+9Wl/cms7Mgq4eBJoUoyl0CoQYg7j5Deodq9iqUFy4L+xaeCn/ACKcTP63dw16x4JKH0FGrP6V/YHFta4htKmCCR9MWO471NYRF2pPaKN7kXfEM+sCpw8xs0XmPUVqOyCAEQAJgCQAgAQAIA865b0/0p872sP9se5Z7NpHK1Txbk5weF1VIxWckdWpJuZPXcpFck+WRFIqeRlX0Hf0/eHxSZKPlZHhi0PBeJbvHHqsQjKFX2qXzcGhh8WyQKVNrD9N5zEQNROhUsr0NULYN4gsfVkuJrM9es+q4WAaMrZHEjdpcHcmTlOC5k2Vv8Sgg02MZANwJdcQZJS7il6n9qwUqtUuMuJJ6zKjlsolZKXLKWJChMpknkzMdp3t8woQL6OSekEkVSL4FlchegZU2RHNahBklphMmjruRI/SGdqtr5OrofMenLUdkEACABAAgAQAIAEAcBy5b+lA8aTT7XD3LPbycnWr/IcxUCpZz5FZ7byjJJzzFIa4pepWo5eBpux/1W/fYkxuOO4qoM+RUDH0aZc4NGpIA7ShIlBNvBr4bC0iADlDXEsY7pmq51hmAHRa2SLHcpJI3RrrxuYygYcYKlcqEyty3Kb6Qe5rSYBe0T3hUSk4ptG3RVxssUXtk1H7Dqt9EB46jB8Cs9etg+djVf0e+O8N0PdhHtF2OH9JW9WwfqYJaW6PMWREKXcil1y9mKxPuQlCT4Rq7P2XUffKQOLuiPiqp6muPqdHTdOus9P7Ow5I7M5uu0udJgwBYae1Gm1DtswlsdirQKhZk8s7pdYuETAJSAEwBIAQAIAEAcPy9b8+w/w/Jzvis9y3RzNd5kcm9UnNZXfKQYWCPVBCScXuNywx/wBUfeYUiyUsp/YqpGMEICfC1cj2uicrgY4gajwUkWVy7ZJl7FY1li0zAcKbRTFNtOdSYPSd77zuTbRqnfF7r+PoZ9KkXGBqomWMXJ4RUxDFCRCSM7E0SYABNxYCdL6KCRbTnOxo7P2rVpwGukcHdIfFZp6aub3Rrq6nqKdk/wCzfo8pXAdJgPYSPND0K9Gb49cf6ok45SM30z4gqt6Kfoy1dbofMB35xs3Uz4gIWhl6sH1qhcQKuJ29UfZsMHVc+JV8dDBebcx3dZtntXsjqeQFF7qhqOkgAy43vwC6OnrUeEX6N2T+abyd2tZ0AQAiABMBJSAJQASgAlAHGcvh06R/dePAj4rPcc7XLdHG1nXVJzlDKYxyRU0QRB6kEs9yEddruzTwugeMJoqqJi9QQBcwmzqlTQADi45eHedRoN6klk01aec+EaLNj02Ca1UC/oj6pjr1i/BS7PVmqOlrhvZIixmPpc25lKllmZdO6QR1nQa9aG4pbEbL6+3thExaqrZiZLsikTXpkTZwkjclGSUkjboKpStTxsdxiOT9Grd9MT9JvRd3xr3rS64yOvZo6rPMipV5GUz6NR7frAO9wT8L6mSfSoPhsrnkSd1dvez/AJJeCyl9JfpIkpcivpVvss/FCpJLpPvI1cDyToM1Dqh/fMDwEKSqRqq6dVDd7nXbMohogAACAABAHUArksG5RSWEXUwEQAJgCQDJQAkoAJQASgDn+VhZFMVBYl4B4Ho79yw6xT2cRSdXlt4fqcZtLZTm9JvTbqCNe8e9Zq9Qm8PZmDUaGdXzQ3izNIWg5Es5IahRgK/USLO+q7yJQNev2KijkyJgmGS/idqvfEQ0BuXoi+XoiCf6Qpdxpnqpy24KczqolWWyzhdn1KnotMcTYePwVVl8Ics2UaC+7hbfU0f8Jp0xNZ89Wg+JWOWpss2rR2IdM09C7tRL+CJu1GF7KdJkNztvpoRoB71ZptPJTUpvckuo1OXhUxwjuqBXYRo5LrApjHhACoAc1AF7CaFSETygQSgATyAqQESBiIAEANJSA5nl0PmqZ4PI8R+Cpu4MGu8qOOZi3NAAc4AGYBWOVcXvgy0a6ynbOV7E/wAmZVEtdfU2gj6zd/aFS7HDlG906fVrMHhmdjsI5hhwtmiRcaaT7ldXbGS2OVbpLdO33Lb3IwLO+o/7pVhlrfP8lGVEzZH0qTnGGgk8AJKjKaistltdNljxBZNTC7Be67yGDhqfgFknrYraO52NP0S2e9uyLmXDUP33D+o/AKrN9v0Ru7dBo/q/7KmL2691mDIOOp/BX16OK3luYr+tWS+WtdqKZwVV8OdbMYzPdG5xOv1T7FsUMLZHPlC23eb59yvRYG12hrswDm3Gm6YUor5ielildhPJ6bhNAtSPQIvtUiQ4IAVAD2pgW6BsmIlBQAsoAJQAsoAYgAQAhQAhCAMDllhi7Dy31XB3dBHvVVq2Mmrrc4bHnj3LKcKaa5Gh8GQYSayJTlF5TL+D2pFqjcwOpi5tF+KzWUZ3i8HW03VsLsuWUStwjKkmmcpLXCACW9Jrp7ISVk4Lc1LQ6e991TxkQbLoUr1XSesx4NFysj1F1m0FgI9N0WmWbZZG1tusaIpM7z0R4DVTjo5z3myNnWaal20RMrE7SqVPScY4Cw/HvWuvTwhwjj39Svu80tirKvRhzkCUDTwSYnEPqekS7q3dsd58U22y/Nlu3Jp7D5O1XuDy0gDSbdhKlXB5Ono9HOEu+R3dAZbGy1JHWLjSmMfKAFlMBzbm10AXqNOBdMRIGoAIQAqBAUwGJDEQAhQAkoERVhIgpCZxPKnZlNhloiQSs9kUjJqaYSi21ucmCqTz7ElBEmoVCM0EjoVNCR6jksJ8l+nslF7MoOMm91FIzSnKT3Y0qWCGRUDBMZPgaIe4AzHUg1aSqNk8SPSNgbAoMptfkzON5deOxaK4Jno66YVrEUbsK/BYK6iOCQEfyVvDwMIGK3DN6/FAEjcO3h7SngCwxgGghADkACAEKYgQAqQH/9k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90386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99" y="5517232"/>
            <a:ext cx="1582726" cy="113756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1546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effectLst/>
                <a:latin typeface="Times New Roman" pitchFamily="18" charset="0"/>
                <a:cs typeface="Times New Roman" pitchFamily="18" charset="0"/>
              </a:rPr>
              <a:t>Обеспеченность лекарственными средствами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394703"/>
              </p:ext>
            </p:extLst>
          </p:nvPr>
        </p:nvGraphicFramePr>
        <p:xfrm>
          <a:off x="309530" y="1285860"/>
          <a:ext cx="435771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89517029"/>
              </p:ext>
            </p:extLst>
          </p:nvPr>
        </p:nvGraphicFramePr>
        <p:xfrm>
          <a:off x="5095876" y="1357298"/>
          <a:ext cx="421484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Users\User\Desktop\ми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9214" y="5691214"/>
            <a:ext cx="1166786" cy="1166786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66688" y="142875"/>
            <a:ext cx="9572625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РАБОТЫ КРУГЛОСУТОЧНОГО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СТАЦИОНАРА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4 месяца 2018-2019гг.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21132"/>
              </p:ext>
            </p:extLst>
          </p:nvPr>
        </p:nvGraphicFramePr>
        <p:xfrm>
          <a:off x="666721" y="1071544"/>
          <a:ext cx="8572559" cy="5326461"/>
        </p:xfrm>
        <a:graphic>
          <a:graphicData uri="http://schemas.openxmlformats.org/drawingml/2006/table">
            <a:tbl>
              <a:tblPr/>
              <a:tblGrid>
                <a:gridCol w="5128125"/>
                <a:gridCol w="1123185"/>
                <a:gridCol w="1198064"/>
                <a:gridCol w="1123185"/>
              </a:tblGrid>
              <a:tr h="773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Показатели</a:t>
                      </a: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4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2016г.</a:t>
                      </a: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4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2017г.</a:t>
                      </a: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(+-)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85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коек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5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Госпитализация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плановая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койки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Оборот койки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7,4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длительность пребывания больного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13,4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3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Повторное поступление в течение месяца по поводу одного и того же заболевания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0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внутрибольничной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инфекции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5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Отказы в госпитализации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30080"/>
              </p:ext>
            </p:extLst>
          </p:nvPr>
        </p:nvGraphicFramePr>
        <p:xfrm>
          <a:off x="632520" y="980730"/>
          <a:ext cx="8606758" cy="5398467"/>
        </p:xfrm>
        <a:graphic>
          <a:graphicData uri="http://schemas.openxmlformats.org/drawingml/2006/table">
            <a:tbl>
              <a:tblPr/>
              <a:tblGrid>
                <a:gridCol w="5148582"/>
                <a:gridCol w="1127666"/>
                <a:gridCol w="1202844"/>
                <a:gridCol w="1127666"/>
              </a:tblGrid>
              <a:tr h="784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Показатели</a:t>
                      </a: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4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2018г.</a:t>
                      </a: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4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2019г.</a:t>
                      </a: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(+-)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5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коек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5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Госпитализация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плановая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койки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Оборот койки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9,8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длительность пребывания больного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10,9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+8,6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41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Повторное поступление в течение месяца по поводу одного и того же заболевания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внутрибольничной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инфекции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Отказы в госпитализации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142852"/>
            <a:ext cx="99060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РАБОТЫ  ДНЕВНОГО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СТАЦИОНАРА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4 месяца 2018-2019 гг.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59377"/>
              </p:ext>
            </p:extLst>
          </p:nvPr>
        </p:nvGraphicFramePr>
        <p:xfrm>
          <a:off x="380968" y="935755"/>
          <a:ext cx="9144063" cy="5368821"/>
        </p:xfrm>
        <a:graphic>
          <a:graphicData uri="http://schemas.openxmlformats.org/drawingml/2006/table">
            <a:tbl>
              <a:tblPr/>
              <a:tblGrid>
                <a:gridCol w="4643470"/>
                <a:gridCol w="1357322"/>
                <a:gridCol w="1285884"/>
                <a:gridCol w="1857387"/>
              </a:tblGrid>
              <a:tr h="112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Показатели</a:t>
                      </a: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4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2018г.</a:t>
                      </a: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4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2019г.</a:t>
                      </a: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(+-)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00" marR="36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05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коек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05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Госпитализация плановая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койки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+25,5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Оборот койки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длительность пребывания больного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5,6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0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Повторное поступление в течение месяца по поводу одного и того же заболевания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внутрибольничной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инфекции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Отказы в госпитализации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589" name="TextBox 4"/>
          <p:cNvSpPr txBox="1">
            <a:spLocks noChangeArrowheads="1"/>
          </p:cNvSpPr>
          <p:nvPr/>
        </p:nvSpPr>
        <p:spPr bwMode="auto">
          <a:xfrm flipV="1">
            <a:off x="631825" y="4795838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238092" y="142852"/>
            <a:ext cx="942981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работы диспансерного отделения ОКВД за 4 месяца 2018-2019гг.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91821"/>
              </p:ext>
            </p:extLst>
          </p:nvPr>
        </p:nvGraphicFramePr>
        <p:xfrm>
          <a:off x="595282" y="2143116"/>
          <a:ext cx="8501121" cy="3271861"/>
        </p:xfrm>
        <a:graphic>
          <a:graphicData uri="http://schemas.openxmlformats.org/drawingml/2006/table">
            <a:tbl>
              <a:tblPr/>
              <a:tblGrid>
                <a:gridCol w="1500198"/>
                <a:gridCol w="1483252"/>
                <a:gridCol w="1351267"/>
                <a:gridCol w="1351267"/>
                <a:gridCol w="1463870"/>
                <a:gridCol w="1351267"/>
              </a:tblGrid>
              <a:tr h="12001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посещений всего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 заболеванию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Медицинский осмотр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 4 месяца 2018г.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 4 месяца 2019г.</a:t>
                      </a:r>
                      <a:endParaRPr lang="ru-RU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 4 месяца 2018г.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 4 месяца 2019г.</a:t>
                      </a:r>
                      <a:endParaRPr lang="ru-RU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 4 месяца 2018г.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 4 месяца 2019г.</a:t>
                      </a:r>
                      <a:endParaRPr lang="ru-RU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511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12 980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7 941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9 371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4161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3487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946" marR="49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5300" y="1714488"/>
            <a:ext cx="8915400" cy="45005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целом по области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4 месяца 2019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отмечается уменьшение заболеваемости ИППП на 9,7%  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инт.пок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4 мес. в 2018г.-37,7;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за 4 мес. в 2019г.–32,3).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заразным кожным заболеваниям (ЗКЗ) : тоже отмечается уменьшение заболеваемости на 72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,9%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инт.пок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4 мес. в 2018г. - 40,5;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за 4 мес. в 2019г.– 10,4).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9060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800" b="1" i="0" u="none" strike="noStrike" kern="1200" baseline="0">
                <a:solidFill>
                  <a:srgbClr val="005BD3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Заболеваемость  ИППП и ЗКЗ по области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2800" b="1" i="0" u="none" strike="noStrike" kern="1200" baseline="0">
                <a:solidFill>
                  <a:srgbClr val="005BD3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4 месяца 2018-2019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2800" b="1" i="0" u="none" strike="noStrike" kern="1200" baseline="0">
                <a:solidFill>
                  <a:srgbClr val="005BD3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100 000 населения)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461" y="5357836"/>
            <a:ext cx="1296963" cy="1296963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9060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Заболеваемость 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ИППП и ЗКЗ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по области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за 4 месяца 2018-2019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(на 100 000 населения)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21641"/>
              </p:ext>
            </p:extLst>
          </p:nvPr>
        </p:nvGraphicFramePr>
        <p:xfrm>
          <a:off x="738158" y="1928802"/>
          <a:ext cx="877252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166654" y="571480"/>
            <a:ext cx="9739346" cy="614366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 Структура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дермато-венерологической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службы области.</a:t>
            </a:r>
          </a:p>
          <a:p>
            <a:pPr eaLnBrk="1" hangingPunct="1"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 Структура КГП на ПХВ «Атырауский ОКВД».</a:t>
            </a:r>
          </a:p>
          <a:p>
            <a:pPr eaLnBrk="1" hangingPunct="1"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3. Кадровые ресурсы.</a:t>
            </a:r>
          </a:p>
          <a:p>
            <a:pPr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4. Оснащенность  материально-технической базы.</a:t>
            </a:r>
          </a:p>
          <a:p>
            <a:pPr eaLnBrk="1" hangingPunct="1"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5. Финансирование.</a:t>
            </a:r>
          </a:p>
          <a:p>
            <a:pPr eaLnBrk="1" hangingPunct="1"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6. Эпидемиологическая ситуация по БППП и ЗКЗ.</a:t>
            </a:r>
          </a:p>
          <a:p>
            <a:pPr eaLnBrk="1" hangingPunct="1"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7. Исполнение  основных индикаторов.</a:t>
            </a:r>
          </a:p>
          <a:p>
            <a:pPr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Стратегические направления, цели и задачи деятельности на 2019-2021гг .</a:t>
            </a:r>
          </a:p>
          <a:p>
            <a:pPr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9. Прогнозируемые конечные результаты.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sz="28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sz="28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5072063"/>
            <a:ext cx="158273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539494"/>
              </p:ext>
            </p:extLst>
          </p:nvPr>
        </p:nvGraphicFramePr>
        <p:xfrm>
          <a:off x="0" y="1000108"/>
          <a:ext cx="9906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"/>
            <a:ext cx="9906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800" b="1" i="0" u="none" strike="noStrike" kern="1200" baseline="0">
                <a:solidFill>
                  <a:srgbClr val="474B78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Заболеваемость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ИППП и ЗКЗ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области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разрезе нозологий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4 месяца 2018-2019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.(на 100 000 населения)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906000" cy="12858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  заболеваемости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сифилисом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регионам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атырауской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области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4 месяца 2018-2019гг.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(на 100 000 населения)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125537"/>
              </p:ext>
            </p:extLst>
          </p:nvPr>
        </p:nvGraphicFramePr>
        <p:xfrm>
          <a:off x="0" y="2071678"/>
          <a:ext cx="9906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29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  заболеваемости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гонореей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регионам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атырауской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области за 4 месяца 2018-2019гг.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(на 100 000 населения)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143404"/>
              </p:ext>
            </p:extLst>
          </p:nvPr>
        </p:nvGraphicFramePr>
        <p:xfrm>
          <a:off x="0" y="1000108"/>
          <a:ext cx="9906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4287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 заболеваемости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трихомониазом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регионам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атырауской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области за 4 месяца 2018- 2019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100 000 населения)</a:t>
            </a:r>
            <a:endParaRPr lang="ru-RU" sz="24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01462903"/>
              </p:ext>
            </p:extLst>
          </p:nvPr>
        </p:nvGraphicFramePr>
        <p:xfrm>
          <a:off x="238092" y="1071546"/>
          <a:ext cx="942981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21442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рост  заболеваемости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дерматомикозами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по регионам </a:t>
            </a: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атырауской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месяца 2018- 2019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гг.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(на 100 000 населения)</a:t>
            </a:r>
            <a:endParaRPr lang="ru-RU" sz="2000" b="1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90239"/>
              </p:ext>
            </p:extLst>
          </p:nvPr>
        </p:nvGraphicFramePr>
        <p:xfrm>
          <a:off x="0" y="1214422"/>
          <a:ext cx="9906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0968" y="0"/>
            <a:ext cx="8915400" cy="12858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 индикаторов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Государственной программы «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Денсаулык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5300" y="1500174"/>
            <a:ext cx="8915400" cy="471490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Заболеваемость сифилисом среди подростков 15-17 лет за 2018 год-4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Пороговое значение по Государственной программе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Денсаулык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в регионе составило - 3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,7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4 месяца 2019 года заболеваемость не зарегистрировано. </a:t>
            </a:r>
          </a:p>
          <a:p>
            <a:pPr marL="365125" indent="-1588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Причины: </a:t>
            </a:r>
          </a:p>
          <a:p>
            <a:pPr marL="365125" indent="-158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Ранняя половая жизнь среди подростков</a:t>
            </a:r>
          </a:p>
          <a:p>
            <a:pPr marL="365125" indent="-158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Недостаточная информированность о профилактике БППП</a:t>
            </a:r>
          </a:p>
          <a:p>
            <a:pPr marL="365125" indent="-158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Пропаганда сексуальных отношений в СМИ, по телевизору </a:t>
            </a:r>
          </a:p>
          <a:p>
            <a:pPr marL="365125" indent="-1588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365125" indent="-158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Настороженность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узких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преемственности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дерматовенерологов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узкими специалистами по передаче информации о больных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БППП и половых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контактах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5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5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588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588">
              <a:buFontTx/>
              <a:buChar char="-"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585" y="5429264"/>
            <a:ext cx="1439839" cy="1225535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92138"/>
          </a:xfr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effectLst/>
              </a:rPr>
              <a:t>KPI</a:t>
            </a:r>
            <a:r>
              <a:rPr lang="ru-RU" sz="2400" b="1" dirty="0">
                <a:effectLst/>
              </a:rPr>
              <a:t> для мониторинга эффективности деятельности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33378"/>
              </p:ext>
            </p:extLst>
          </p:nvPr>
        </p:nvGraphicFramePr>
        <p:xfrm>
          <a:off x="128463" y="764703"/>
          <a:ext cx="9577065" cy="53457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5535"/>
                <a:gridCol w="5029933"/>
                <a:gridCol w="2359389"/>
                <a:gridCol w="1872208"/>
              </a:tblGrid>
              <a:tr h="537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Пороговое  значение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4 месяца 2019г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>
                    <a:solidFill>
                      <a:schemeClr val="bg1"/>
                    </a:solidFill>
                  </a:tcPr>
                </a:tc>
              </a:tr>
              <a:tr h="302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активов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797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кредиторская задолженность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522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клиентов качеством медицинских услуг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обоснованных жалоб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аккредитации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медицинской аккредитации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средней заработной платы на 1 ставку врача к средней заработной плате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экономике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Текучесть производственного персонала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медицинского персонала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сотрудников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прошедших повышение квалификаций, переподготовку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кадрами: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общая (по всем категориям работников)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независимых членов в наблюдательном совете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пакета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типовых корпоративных документов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пакета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Пропускная способность стационара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50093"/>
              </p:ext>
            </p:extLst>
          </p:nvPr>
        </p:nvGraphicFramePr>
        <p:xfrm>
          <a:off x="344488" y="583481"/>
          <a:ext cx="9289032" cy="28706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8346"/>
                <a:gridCol w="2976108"/>
                <a:gridCol w="1961526"/>
                <a:gridCol w="3923052"/>
              </a:tblGrid>
              <a:tr h="562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клинических специалистов, владеющих английским языком на уровне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Intermediate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 anchor="ctr">
                    <a:solidFill>
                      <a:schemeClr val="bg1"/>
                    </a:solidFill>
                  </a:tcPr>
                </a:tc>
              </a:tr>
              <a:tr h="8151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медицинского персонала, владеющих английским языком на уровне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Intermediate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576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ожидания приема к узким специалистам в рамках ГОБМП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дней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в день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пролеченных по СЗТ из всеобщего объема ГОБМП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1" marR="2891" marT="2669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64568" y="5208606"/>
            <a:ext cx="763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индикаторов выполнены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- 13.   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88640"/>
            <a:ext cx="9410700" cy="792088"/>
          </a:xfrm>
        </p:spPr>
        <p:txBody>
          <a:bodyPr/>
          <a:lstStyle/>
          <a:p>
            <a:pPr algn="ctr"/>
            <a:r>
              <a:rPr lang="ru-RU" dirty="0" smtClean="0"/>
              <a:t>Работа Службы </a:t>
            </a:r>
            <a:r>
              <a:rPr lang="ru-RU" dirty="0" err="1" smtClean="0"/>
              <a:t>внутренного</a:t>
            </a:r>
            <a:r>
              <a:rPr lang="ru-RU" dirty="0" smtClean="0"/>
              <a:t> аудита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268761"/>
            <a:ext cx="9410700" cy="48113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- Работает комиссия по службе поддержки пациентов и внутреннего контроля;</a:t>
            </a:r>
          </a:p>
          <a:p>
            <a:r>
              <a:rPr lang="ru-RU" dirty="0"/>
              <a:t>- С</a:t>
            </a:r>
            <a:r>
              <a:rPr lang="ru-RU" dirty="0" smtClean="0"/>
              <a:t>оставлены план </a:t>
            </a:r>
            <a:r>
              <a:rPr lang="ru-RU" dirty="0"/>
              <a:t>работы на 2019 год, график проведения аудита и его </a:t>
            </a:r>
            <a:r>
              <a:rPr lang="ru-RU" dirty="0" smtClean="0"/>
              <a:t>деятельности и </a:t>
            </a:r>
            <a:r>
              <a:rPr lang="ru-RU" dirty="0"/>
              <a:t>утверждены </a:t>
            </a:r>
            <a:r>
              <a:rPr lang="ru-RU" dirty="0" smtClean="0"/>
              <a:t>директором;</a:t>
            </a:r>
          </a:p>
          <a:p>
            <a:r>
              <a:rPr lang="ru-RU" dirty="0" smtClean="0"/>
              <a:t>- Подготовлены программа управления рисками и программа повышения качества </a:t>
            </a:r>
            <a:r>
              <a:rPr lang="ru-RU" dirty="0" err="1" smtClean="0"/>
              <a:t>мед.помощи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За 4 месяца 2019 года были проверены 10% медицинских карт стационарных больных;</a:t>
            </a:r>
          </a:p>
          <a:p>
            <a:r>
              <a:rPr lang="ru-RU" dirty="0"/>
              <a:t>- </a:t>
            </a:r>
            <a:r>
              <a:rPr lang="ru-RU" dirty="0" smtClean="0"/>
              <a:t>Было </a:t>
            </a:r>
            <a:r>
              <a:rPr lang="ru-RU" dirty="0"/>
              <a:t>проведено </a:t>
            </a:r>
            <a:r>
              <a:rPr lang="ru-RU" dirty="0" smtClean="0"/>
              <a:t>анкетирование </a:t>
            </a:r>
            <a:r>
              <a:rPr lang="ru-RU" dirty="0"/>
              <a:t>для изучения удовлетворенности пациентов </a:t>
            </a:r>
            <a:r>
              <a:rPr lang="ru-RU" dirty="0" smtClean="0"/>
              <a:t>медицинской помощью. По итогам </a:t>
            </a:r>
            <a:r>
              <a:rPr lang="ru-RU" dirty="0"/>
              <a:t>4 месяца </a:t>
            </a:r>
            <a:r>
              <a:rPr lang="ru-RU" dirty="0" smtClean="0"/>
              <a:t>удовлетворенность </a:t>
            </a:r>
            <a:r>
              <a:rPr lang="ru-RU" smtClean="0"/>
              <a:t>пациентов качеством </a:t>
            </a:r>
            <a:r>
              <a:rPr lang="ru-RU" dirty="0"/>
              <a:t>медицинских услуг </a:t>
            </a:r>
            <a:r>
              <a:rPr lang="ru-RU" dirty="0" smtClean="0"/>
              <a:t>97%.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83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Исполнение мероприятий </a:t>
            </a:r>
            <a:br>
              <a:rPr lang="ru-RU" dirty="0"/>
            </a:br>
            <a:r>
              <a:rPr lang="ru-RU" dirty="0"/>
              <a:t>по обследованию на ИППП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84141"/>
              </p:ext>
            </p:extLst>
          </p:nvPr>
        </p:nvGraphicFramePr>
        <p:xfrm>
          <a:off x="330200" y="1554163"/>
          <a:ext cx="94107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592"/>
                <a:gridCol w="1440160"/>
                <a:gridCol w="2016224"/>
                <a:gridCol w="1321584"/>
                <a:gridCol w="1882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ПМСП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12 лет, обратившиеся по заболеванию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микрореакций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Вассермана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Исатайский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 район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3-х кратно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Кызылкугинский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 район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3-х кратно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Индерский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 район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3-х кратно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Махамбетский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</a:rPr>
                        <a:t> район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2-х кратно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Курмангазинский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 район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4 841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44,9%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3-х кратно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Жылыойский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 район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32 086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3-х кратно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04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188640"/>
            <a:ext cx="956858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и коечная сеть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кожно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венерологической службы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Атырауской области на 01.05.2019г.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529" y="2276872"/>
            <a:ext cx="3748405" cy="108069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венерологический диспансер г.Атырау–40 коек, из них 36 круглосуточных и 4 дневных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7841" y="-2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72680" y="162880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08584" y="1340768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Стационарная помощь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29064" y="1340768"/>
            <a:ext cx="39604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Амбулаторно-поликлиническая    помощь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38818" y="2357430"/>
            <a:ext cx="3672408" cy="639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Поликлиника ОКВД-5 кабинетов, прием ведут 5 врачей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45088" y="3212976"/>
            <a:ext cx="367240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ПМСП области- 2 кабинета (7, 2)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45088" y="4005064"/>
            <a:ext cx="367240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ЦРБ области -7 кабинетов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38818" y="5013176"/>
            <a:ext cx="36433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Частные учреждения - 6 кабинетов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38818" y="5787262"/>
            <a:ext cx="3643338" cy="666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ТОО «КВД Дархан» - 1 кабинет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0"/>
            <a:ext cx="9410700" cy="908720"/>
          </a:xfrm>
        </p:spPr>
        <p:txBody>
          <a:bodyPr/>
          <a:lstStyle/>
          <a:p>
            <a:pPr algn="ctr"/>
            <a:r>
              <a:rPr lang="ru-RU" dirty="0" smtClean="0"/>
              <a:t>Подготовка к аккредитации и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836712"/>
            <a:ext cx="9410700" cy="374441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Заведующие отделениями, врачи</a:t>
            </a:r>
            <a:r>
              <a:rPr lang="ru-RU" dirty="0"/>
              <a:t>, </a:t>
            </a:r>
            <a:r>
              <a:rPr lang="ru-RU" dirty="0" smtClean="0"/>
              <a:t>главная медсестра, инспектор по кадрам, </a:t>
            </a:r>
            <a:r>
              <a:rPr lang="ru-RU" dirty="0"/>
              <a:t>специалисты по направлениям деятельности, ответственные лица за выполнение языковой </a:t>
            </a:r>
            <a:r>
              <a:rPr lang="ru-RU" dirty="0" smtClean="0"/>
              <a:t>политики приняли участие в курсах повышения квалификации по </a:t>
            </a:r>
            <a:r>
              <a:rPr lang="ru-RU" dirty="0"/>
              <a:t>темам «Стратегии и тактики взаимодействия медицинских работников с применением навыков личной эффективности», «Менеджмент в здравоохранении. Управление эффективностью и качеством», мастер-класс «Реализация государственной языковой политики в медицинских организациях: результаты ІІІ этапа (2017-2019</a:t>
            </a:r>
            <a:r>
              <a:rPr lang="ru-RU" dirty="0" smtClean="0"/>
              <a:t>)».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В качестве </a:t>
            </a:r>
            <a:r>
              <a:rPr lang="ru-RU" dirty="0"/>
              <a:t>экспертов-тренеров выступили директор Института  лидерства «</a:t>
            </a:r>
            <a:r>
              <a:rPr lang="ru-RU" dirty="0" err="1"/>
              <a:t>Quality</a:t>
            </a:r>
            <a:r>
              <a:rPr lang="ru-RU" dirty="0"/>
              <a:t> </a:t>
            </a:r>
            <a:r>
              <a:rPr lang="ru-RU" dirty="0" err="1"/>
              <a:t>Education</a:t>
            </a:r>
            <a:r>
              <a:rPr lang="ru-RU" dirty="0"/>
              <a:t>», </a:t>
            </a:r>
            <a:r>
              <a:rPr lang="ru-RU" dirty="0" err="1"/>
              <a:t>д.м.н</a:t>
            </a:r>
            <a:r>
              <a:rPr lang="ru-RU" dirty="0"/>
              <a:t>, профессор </a:t>
            </a:r>
            <a:r>
              <a:rPr lang="ru-RU" dirty="0" err="1"/>
              <a:t>Шегирбаева</a:t>
            </a:r>
            <a:r>
              <a:rPr lang="ru-RU" dirty="0"/>
              <a:t> Қ.Б., </a:t>
            </a:r>
            <a:r>
              <a:rPr lang="ru-RU" dirty="0" smtClean="0"/>
              <a:t>к.м.н. </a:t>
            </a:r>
            <a:r>
              <a:rPr lang="ru-RU" dirty="0" err="1" smtClean="0"/>
              <a:t>Хасенова</a:t>
            </a:r>
            <a:r>
              <a:rPr lang="ru-RU" dirty="0" smtClean="0"/>
              <a:t> </a:t>
            </a:r>
            <a:r>
              <a:rPr lang="ru-RU" dirty="0"/>
              <a:t>З.Х., координатор ҚАЗТЕСТ </a:t>
            </a:r>
            <a:r>
              <a:rPr lang="ru-RU" dirty="0" err="1"/>
              <a:t>Бейсенқызы</a:t>
            </a:r>
            <a:r>
              <a:rPr lang="ru-RU" dirty="0"/>
              <a:t> А.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8370" name="Picture 2" descr="C:\Users\Orgotdel\Desktop\WhatsApp Image 2019-03-30 at 18.19.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861048"/>
            <a:ext cx="43204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C:\Users\Orgotdel\Desktop\WhatsApp Image 2019-03-30 at 18.19.04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3861049"/>
            <a:ext cx="42484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32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Обучающие семинары медицинских </a:t>
            </a:r>
            <a:r>
              <a:rPr lang="ru-RU" sz="2800" dirty="0" smtClean="0"/>
              <a:t>работников </a:t>
            </a:r>
            <a:r>
              <a:rPr lang="ru-RU" sz="2800" dirty="0" err="1" smtClean="0"/>
              <a:t>пмсп</a:t>
            </a:r>
            <a:r>
              <a:rPr lang="ru-RU" sz="2800" dirty="0" smtClean="0"/>
              <a:t> и районных </a:t>
            </a:r>
            <a:r>
              <a:rPr lang="ru-RU" sz="2800" dirty="0" err="1" smtClean="0"/>
              <a:t>црб</a:t>
            </a:r>
            <a:r>
              <a:rPr lang="ru-RU" sz="2800" dirty="0" smtClean="0"/>
              <a:t> по </a:t>
            </a:r>
            <a:r>
              <a:rPr lang="ru-RU" sz="2800" dirty="0" smtClean="0"/>
              <a:t>профилактике </a:t>
            </a:r>
            <a:r>
              <a:rPr lang="ru-RU" sz="2800" dirty="0" err="1" smtClean="0"/>
              <a:t>иппп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340768"/>
            <a:ext cx="4248472" cy="2434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40768"/>
            <a:ext cx="4536504" cy="2434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33056"/>
            <a:ext cx="4572000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33056"/>
            <a:ext cx="424847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2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9410700" cy="982216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Проведение лекции в школах по профилактике </a:t>
            </a:r>
            <a:r>
              <a:rPr lang="ru-RU" sz="2500" dirty="0" err="1" smtClean="0"/>
              <a:t>иппп</a:t>
            </a:r>
            <a:r>
              <a:rPr lang="ru-RU" sz="2500" dirty="0" smtClean="0"/>
              <a:t> среди подростков в возрасте 15-17 лет 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96752"/>
            <a:ext cx="4355976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1188938"/>
            <a:ext cx="4572000" cy="2600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05064"/>
            <a:ext cx="4355976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4005064"/>
            <a:ext cx="457200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2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День открытых дверей для выпускников школы №3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340768"/>
            <a:ext cx="4248472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1340768"/>
            <a:ext cx="446449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4149080"/>
            <a:ext cx="4248472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4149079"/>
            <a:ext cx="4464496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08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32656"/>
            <a:ext cx="9410700" cy="962744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Научно-практическая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конференция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дерматовенерология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TODAY&amp;TOMORROW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6" y="1412776"/>
            <a:ext cx="4392488" cy="2490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12776"/>
            <a:ext cx="4841776" cy="2490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6" y="4077072"/>
            <a:ext cx="4398458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77072"/>
            <a:ext cx="484177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71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66" y="0"/>
            <a:ext cx="94107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Семинар с участием профессора </a:t>
            </a:r>
            <a:r>
              <a:rPr lang="ru-RU" sz="2800" dirty="0"/>
              <a:t>Бардовой Е.А., </a:t>
            </a:r>
            <a:r>
              <a:rPr lang="ru-RU" sz="2800" dirty="0" err="1"/>
              <a:t>г.Киев</a:t>
            </a:r>
            <a:r>
              <a:rPr lang="ru-RU" sz="2800" dirty="0"/>
              <a:t>, Национальная медицинская академия постдипломного образования имени </a:t>
            </a:r>
            <a:r>
              <a:rPr lang="ru-RU" sz="2800" dirty="0" err="1"/>
              <a:t>П.Л.Шупика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1" y="1542051"/>
            <a:ext cx="4307619" cy="244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1521730"/>
            <a:ext cx="4176464" cy="2464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0" y="4149080"/>
            <a:ext cx="4307619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4149080"/>
            <a:ext cx="417646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18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3100" dirty="0" smtClean="0"/>
              <a:t>Медицинская помощь сельским жителям </a:t>
            </a:r>
            <a:br>
              <a:rPr lang="kk-KZ" sz="3100" dirty="0" smtClean="0"/>
            </a:br>
            <a:r>
              <a:rPr lang="kk-KZ" sz="3100" dirty="0" smtClean="0"/>
              <a:t>в рамках акции </a:t>
            </a:r>
            <a:r>
              <a:rPr lang="ru-RU" sz="3100" dirty="0" smtClean="0"/>
              <a:t>«Медицина рядом»</a:t>
            </a:r>
            <a:endParaRPr lang="ru-RU" sz="3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456"/>
            <a:ext cx="4139952" cy="2337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1451455"/>
            <a:ext cx="4536504" cy="2337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19364"/>
            <a:ext cx="4139952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3919364"/>
            <a:ext cx="457200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58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654" y="142852"/>
            <a:ext cx="973934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Стратегические направления, цели и задачи деятельности на 2019-2021гг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025299"/>
              </p:ext>
            </p:extLst>
          </p:nvPr>
        </p:nvGraphicFramePr>
        <p:xfrm>
          <a:off x="488504" y="836713"/>
          <a:ext cx="9088560" cy="583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88560"/>
              </a:tblGrid>
              <a:tr h="521165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население качественной, доступной и своевременной медицинской помощью в рамках гарантированного бесплатного медицинского объема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1"/>
                    </a:solidFill>
                  </a:tcPr>
                </a:tc>
              </a:tr>
              <a:tr h="78174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Организовывать консультации и консилиумы для пациентов, находящихся на стационарном лечении с привлечением специалистов из других медицинских организации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/>
                </a:tc>
              </a:tr>
              <a:tr h="521165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Улучшение доступности, качества и безопасности медицинской помощи путем стандартизации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/>
                </a:tc>
              </a:tr>
              <a:tr h="5211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Повышение качества и оперативности медицинского ухода и сервисного обслуживания больных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74295" marR="74295" marT="0" marB="0"/>
                </a:tc>
              </a:tr>
              <a:tr h="5211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Своевременное внедрение достижений передовой медицинской науки и техники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74295" marR="74295" marT="0" marB="0"/>
                </a:tc>
              </a:tr>
              <a:tr h="5211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Систематическое повышение квалификации и уровня знаний медицинских кадров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74295" marR="74295" marT="0" marB="0"/>
                </a:tc>
              </a:tr>
              <a:tr h="5211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Проведение работы по укомплектованности кадрами для соответствия критериям доступности и качества медицинской помощи.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74295" marR="74295" marT="0" marB="0"/>
                </a:tc>
              </a:tr>
              <a:tr h="52116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Оптимизация планово-финансовой и хозяйственной деятельности в условиях страхового финансирования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74295" marR="74295" marT="0" marB="0"/>
                </a:tc>
              </a:tr>
              <a:tr h="5211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Обеспечение готовности к работе в условиях чрезвычайных ситуаций.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74295" marR="74295" marT="0" marB="0"/>
                </a:tc>
              </a:tr>
              <a:tr h="593549">
                <a:tc>
                  <a:txBody>
                    <a:bodyPr/>
                    <a:lstStyle/>
                    <a:p>
                      <a:pPr marL="0" lvl="0" indent="0" algn="just" fontAlgn="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Строить свою работу, уделяя внимание пожеланиям и требованиям наших пациентов.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9"/>
            <a:ext cx="9906000" cy="10985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Прогнозируемые конечные результаты: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238092" y="1500174"/>
            <a:ext cx="9396182" cy="4786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kern="50" dirty="0" smtClean="0">
                <a:latin typeface="Times New Roman" pitchFamily="18" charset="0"/>
                <a:cs typeface="Times New Roman" pitchFamily="18" charset="0"/>
              </a:rPr>
              <a:t>Снижение заболеваемости по БППП и ЗКЗ по области;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Укомплектованность кадрами;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категорированности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сотрудников;</a:t>
            </a:r>
          </a:p>
          <a:p>
            <a:pPr>
              <a:lnSpc>
                <a:spcPct val="80000"/>
              </a:lnSpc>
              <a:defRPr/>
            </a:pPr>
            <a:r>
              <a:rPr lang="ru-RU" sz="2000" kern="5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нижение количества дефектов в медицинских картах;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количества  потребляемых энергоресурсов (электроэнергии, воды, тепловой энергии);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Приведение в соответствие с требованиями  СанПиН подразделений диспансера    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улучшения содержания пациентов;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Расширение объемов платных услуг.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48232-8585-474C-A692-BF09170DC6C0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64" y="5429264"/>
            <a:ext cx="1428736" cy="1428736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238224" y="2714620"/>
            <a:ext cx="6929437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4" name="Овал 3"/>
          <p:cNvSpPr/>
          <p:nvPr/>
        </p:nvSpPr>
        <p:spPr>
          <a:xfrm>
            <a:off x="523875" y="571500"/>
            <a:ext cx="428625" cy="42862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4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71" y="4643446"/>
            <a:ext cx="2011354" cy="201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045494"/>
              </p:ext>
            </p:extLst>
          </p:nvPr>
        </p:nvGraphicFramePr>
        <p:xfrm>
          <a:off x="776536" y="1196752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849313" y="260648"/>
            <a:ext cx="8532843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Кадровый потенциал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врачей-дерматовенерологов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595282" y="5084763"/>
            <a:ext cx="8966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381628" y="3643314"/>
            <a:ext cx="3922712" cy="29597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Поликлиника на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посещений в смену включающая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Диспансерное отделение;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Лабораторное отделение;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Физиореабилитационный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кабинет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проф.осмотра.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Вспомогательные кабинеты диспансера: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Косметологический кабинет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0" y="1"/>
            <a:ext cx="9906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КГП на ПХВ «Атырауский ОКВД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238125" y="908050"/>
            <a:ext cx="5000625" cy="271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Коечная мощность диспансера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коек,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коек круглосуточного пребывания: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Дерматовенерологический взрослый  - 31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коек,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Дерматовенерологический детский – 5 коек;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койки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дневного пребывания.</a:t>
            </a:r>
          </a:p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25" y="5715000"/>
            <a:ext cx="939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C:\Documents and Settings\Владелец\Рабочий стол\Стратегический план\123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4" y="714356"/>
            <a:ext cx="428466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C:\Documents and Settings\Владелец\Рабочий стол\Стратегический план\sposoby_lecheniya_viili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3429000"/>
            <a:ext cx="4643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7857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Укомплектованность медицинскими кадрами ОКВД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27733"/>
              </p:ext>
            </p:extLst>
          </p:nvPr>
        </p:nvGraphicFramePr>
        <p:xfrm>
          <a:off x="309563" y="714357"/>
          <a:ext cx="9358381" cy="477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27"/>
                <a:gridCol w="857256"/>
                <a:gridCol w="785818"/>
                <a:gridCol w="714380"/>
                <a:gridCol w="785818"/>
                <a:gridCol w="809068"/>
                <a:gridCol w="762568"/>
                <a:gridCol w="758169"/>
                <a:gridCol w="818859"/>
                <a:gridCol w="818859"/>
                <a:gridCol w="818859"/>
              </a:tblGrid>
              <a:tr h="80985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Должности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Штатные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Физ.лица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совместительства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кадров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7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1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Врачи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СМР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6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медицинский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персонал (санитарки)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62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Прочий персонал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76" name="TextBox 10"/>
          <p:cNvSpPr txBox="1">
            <a:spLocks noChangeArrowheads="1"/>
          </p:cNvSpPr>
          <p:nvPr/>
        </p:nvSpPr>
        <p:spPr bwMode="auto">
          <a:xfrm>
            <a:off x="309530" y="5500702"/>
            <a:ext cx="885828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877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25" y="5715000"/>
            <a:ext cx="939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9530" y="0"/>
            <a:ext cx="9286940" cy="100008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врачей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066635"/>
              </p:ext>
            </p:extLst>
          </p:nvPr>
        </p:nvGraphicFramePr>
        <p:xfrm>
          <a:off x="238092" y="1142984"/>
          <a:ext cx="9429816" cy="346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  <a:gridCol w="2357454"/>
              </a:tblGrid>
              <a:tr h="5316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2019г.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69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врачей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61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Запланировано 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61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Прошли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43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438" y="5500688"/>
            <a:ext cx="1154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309563" y="285750"/>
            <a:ext cx="642937" cy="71437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09563" y="285750"/>
            <a:ext cx="857250" cy="85725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238092" y="0"/>
            <a:ext cx="9667908" cy="119675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квалификации средних медицинских работников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01.01.2019г.</a:t>
            </a:r>
            <a:endParaRPr lang="ru-RU" sz="2400" i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90733"/>
              </p:ext>
            </p:extLst>
          </p:nvPr>
        </p:nvGraphicFramePr>
        <p:xfrm>
          <a:off x="238092" y="1142983"/>
          <a:ext cx="9429816" cy="325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  <a:gridCol w="2357454"/>
              </a:tblGrid>
              <a:tr h="5990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2019г. 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48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м/сестер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Запланировано 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0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Прошли обучение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68" name="Picture 2" descr="C:\Users\User\Desktop\ми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438" y="5500688"/>
            <a:ext cx="1154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7232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effectLst/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600" dirty="0" err="1" smtClean="0">
                <a:effectLst/>
                <a:latin typeface="Times New Roman" pitchFamily="18" charset="0"/>
                <a:cs typeface="Times New Roman" pitchFamily="18" charset="0"/>
              </a:rPr>
              <a:t>категорированности</a:t>
            </a:r>
            <a:r>
              <a:rPr lang="ru-RU" sz="2600" dirty="0" smtClean="0">
                <a:effectLst/>
                <a:latin typeface="Times New Roman" pitchFamily="18" charset="0"/>
                <a:cs typeface="Times New Roman" pitchFamily="18" charset="0"/>
              </a:rPr>
              <a:t> врачей – </a:t>
            </a:r>
            <a:r>
              <a:rPr lang="ru-RU" sz="2600" dirty="0" err="1" smtClean="0">
                <a:effectLst/>
                <a:latin typeface="Times New Roman" pitchFamily="18" charset="0"/>
                <a:cs typeface="Times New Roman" pitchFamily="18" charset="0"/>
              </a:rPr>
              <a:t>дерматовенерологов</a:t>
            </a:r>
            <a:r>
              <a:rPr lang="ru-RU" sz="2600" dirty="0" smtClean="0">
                <a:effectLst/>
                <a:latin typeface="Times New Roman" pitchFamily="18" charset="0"/>
                <a:cs typeface="Times New Roman" pitchFamily="18" charset="0"/>
              </a:rPr>
              <a:t> и средних медработников.</a:t>
            </a:r>
          </a:p>
        </p:txBody>
      </p:sp>
      <p:graphicFrame>
        <p:nvGraphicFramePr>
          <p:cNvPr id="102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19252"/>
              </p:ext>
            </p:extLst>
          </p:nvPr>
        </p:nvGraphicFramePr>
        <p:xfrm>
          <a:off x="161925" y="1328738"/>
          <a:ext cx="4862513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Лист" r:id="rId3" imgW="4591154" imgH="3905129" progId="Excel.Sheet.8">
                  <p:embed/>
                </p:oleObj>
              </mc:Choice>
              <mc:Fallback>
                <p:oleObj name="Лист" r:id="rId3" imgW="4591154" imgH="3905129" progId="Excel.Shee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328738"/>
                        <a:ext cx="4862513" cy="413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3133"/>
              </p:ext>
            </p:extLst>
          </p:nvPr>
        </p:nvGraphicFramePr>
        <p:xfrm>
          <a:off x="5004453" y="1268760"/>
          <a:ext cx="4787900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5" name="Лист" r:id="rId5" imgW="3362383" imgH="2838352" progId="Excel.Sheet.8">
                  <p:embed/>
                </p:oleObj>
              </mc:Choice>
              <mc:Fallback>
                <p:oleObj name="Лист" r:id="rId5" imgW="3362383" imgH="2838352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453" y="1268760"/>
                        <a:ext cx="4787900" cy="41044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3"/>
          <p:cNvSpPr txBox="1">
            <a:spLocks/>
          </p:cNvSpPr>
          <p:nvPr/>
        </p:nvSpPr>
        <p:spPr>
          <a:xfrm>
            <a:off x="238092" y="5643578"/>
            <a:ext cx="9501254" cy="430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Всего квалификационную категорию имеют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58,3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врачей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44,4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СМР.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8457</TotalTime>
  <Words>1849</Words>
  <Application>Microsoft Office PowerPoint</Application>
  <PresentationFormat>Лист A4 (210x297 мм)</PresentationFormat>
  <Paragraphs>586</Paragraphs>
  <Slides>39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Трек</vt:lpstr>
      <vt:lpstr>Лист</vt:lpstr>
      <vt:lpstr> Отчет  по итогам деятельности  дермато-венерологической службы АТЫРАУСКОЙ области   за 4 месяца 2019 года.  </vt:lpstr>
      <vt:lpstr>Презентация PowerPoint</vt:lpstr>
      <vt:lpstr>Презентация PowerPoint</vt:lpstr>
      <vt:lpstr>Презентация PowerPoint</vt:lpstr>
      <vt:lpstr>Презентация PowerPoint</vt:lpstr>
      <vt:lpstr>Укомплектованность медицинскими кадрами ОКВД</vt:lpstr>
      <vt:lpstr>Повышение квалификации врачей</vt:lpstr>
      <vt:lpstr>Повышение квалификации средних медицинских работников на 01.01.2019г.</vt:lpstr>
      <vt:lpstr>Показатели категорированности врачей – дерматовенерологов и средних медработников.</vt:lpstr>
      <vt:lpstr>Презентация PowerPoint</vt:lpstr>
      <vt:lpstr>Источники финансирования</vt:lpstr>
      <vt:lpstr>Презентация PowerPoint</vt:lpstr>
      <vt:lpstr>Обеспеченность лекарственными средствами и изделиями медицинского назначения ОКВД</vt:lpstr>
      <vt:lpstr>Обеспеченность лекарственными средствами</vt:lpstr>
      <vt:lpstr>Презентация PowerPoint</vt:lpstr>
      <vt:lpstr>Презентация PowerPoint</vt:lpstr>
      <vt:lpstr>Презентация PowerPoint</vt:lpstr>
      <vt:lpstr>Презентация PowerPoint</vt:lpstr>
      <vt:lpstr>  Заболеваемость  ИППП и ЗКЗ по области  за 4 месяца 2018-2019 гг . (на 100 000 населения) </vt:lpstr>
      <vt:lpstr>Презентация PowerPoint</vt:lpstr>
      <vt:lpstr>рост  заболеваемости сифилисом  по регионам атырауской области  за 4 месяца 2018-2019гг.  (на 100 000 населения) </vt:lpstr>
      <vt:lpstr>рост  заболеваемости гонореей по регионам атырауской области за 4 месяца 2018-2019гг.  (на 100 000 населения)</vt:lpstr>
      <vt:lpstr>рост заболеваемости трихомониазом по регионам атырауской области за 4 месяца 2018- 2019 гг.  (на 100 000 населения)</vt:lpstr>
      <vt:lpstr>рост  заболеваемости дерматомикозами по регионам атырауской области за 4 месяца 2018- 2019 гг.  (на 100 000 населения)</vt:lpstr>
      <vt:lpstr>Исполнение индикаторов Государственной программы «Денсаулык» </vt:lpstr>
      <vt:lpstr>      KPI для мониторинга эффективности деятельности </vt:lpstr>
      <vt:lpstr>Презентация PowerPoint</vt:lpstr>
      <vt:lpstr>Работа Службы внутренного аудита  </vt:lpstr>
      <vt:lpstr>Исполнение мероприятий  по обследованию на ИППП</vt:lpstr>
      <vt:lpstr>Подготовка к аккредитации и обучение</vt:lpstr>
      <vt:lpstr>Обучающие семинары медицинских работников пмсп и районных црб по профилактике иппп </vt:lpstr>
      <vt:lpstr>Проведение лекции в школах по профилактике иппп среди подростков в возрасте 15-17 лет </vt:lpstr>
      <vt:lpstr>День открытых дверей для выпускников школы №3</vt:lpstr>
      <vt:lpstr>Научно-практическая конференция дерматовенерология: TODAY&amp;TOMORROW</vt:lpstr>
      <vt:lpstr>Семинар с участием профессора Бардовой Е.А., г.Киев, Национальная медицинская академия постдипломного образования имени П.Л.Шупика. </vt:lpstr>
      <vt:lpstr>Медицинская помощь сельским жителям  в рамках акции «Медицина рядом»</vt:lpstr>
      <vt:lpstr> Стратегические направления, цели и задачи деятельности на 2019-2021гг  </vt:lpstr>
      <vt:lpstr>Прогнозируемые конечные результаты: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Massimov_A</dc:creator>
  <cp:lastModifiedBy>Orgotdel</cp:lastModifiedBy>
  <cp:revision>1544</cp:revision>
  <cp:lastPrinted>2019-05-20T05:25:43Z</cp:lastPrinted>
  <dcterms:created xsi:type="dcterms:W3CDTF">2012-03-13T03:55:26Z</dcterms:created>
  <dcterms:modified xsi:type="dcterms:W3CDTF">2019-05-22T10:42:59Z</dcterms:modified>
</cp:coreProperties>
</file>